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30" r:id="rId2"/>
    <p:sldId id="331" r:id="rId3"/>
    <p:sldId id="407" r:id="rId4"/>
    <p:sldId id="415" r:id="rId5"/>
    <p:sldId id="417" r:id="rId6"/>
    <p:sldId id="402" r:id="rId7"/>
    <p:sldId id="413" r:id="rId8"/>
    <p:sldId id="438" r:id="rId9"/>
    <p:sldId id="373" r:id="rId10"/>
    <p:sldId id="441" r:id="rId11"/>
    <p:sldId id="375" r:id="rId12"/>
    <p:sldId id="448" r:id="rId13"/>
    <p:sldId id="443" r:id="rId14"/>
    <p:sldId id="439" r:id="rId15"/>
    <p:sldId id="367" r:id="rId16"/>
    <p:sldId id="446" r:id="rId17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 userDrawn="1">
          <p15:clr>
            <a:srgbClr val="A4A3A4"/>
          </p15:clr>
        </p15:guide>
        <p15:guide id="2" pos="21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SI" initials="J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66"/>
    <a:srgbClr val="127D0D"/>
    <a:srgbClr val="79E395"/>
    <a:srgbClr val="6CB484"/>
    <a:srgbClr val="5CC475"/>
    <a:srgbClr val="D2EAFA"/>
    <a:srgbClr val="8CD099"/>
    <a:srgbClr val="5FC179"/>
    <a:srgbClr val="A09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83096" autoAdjust="0"/>
  </p:normalViewPr>
  <p:slideViewPr>
    <p:cSldViewPr>
      <p:cViewPr>
        <p:scale>
          <a:sx n="54" d="100"/>
          <a:sy n="54" d="100"/>
        </p:scale>
        <p:origin x="-180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3072" y="372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WB257944\Documents\Georgia\Data\SCD%20-%20graph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9139590309832"/>
          <c:y val="1.3178408008733421E-2"/>
          <c:w val="0.86534262527528882"/>
          <c:h val="0.90630843439782682"/>
        </c:manualLayout>
      </c:layout>
      <c:areaChart>
        <c:grouping val="standard"/>
        <c:varyColors val="0"/>
        <c:ser>
          <c:idx val="1"/>
          <c:order val="1"/>
          <c:tx>
            <c:strRef>
              <c:f>'Pol transitions'!$C$1</c:f>
              <c:strCache>
                <c:ptCount val="1"/>
                <c:pt idx="0">
                  <c:v>Reform</c:v>
                </c:pt>
              </c:strCache>
            </c:strRef>
          </c:tx>
          <c:spPr>
            <a:solidFill>
              <a:schemeClr val="tx2">
                <a:lumMod val="20000"/>
                <a:lumOff val="80000"/>
                <a:alpha val="72000"/>
              </a:schemeClr>
            </a:solidFill>
            <a:ln>
              <a:noFill/>
            </a:ln>
            <a:effectLst/>
          </c:spPr>
          <c:cat>
            <c:numRef>
              <c:f>'Pol transitions'!$A$2:$A$27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'Pol transitions'!$C$2:$C$27</c:f>
              <c:numCache>
                <c:formatCode>General</c:formatCode>
                <c:ptCount val="26"/>
                <c:pt idx="2">
                  <c:v>10000</c:v>
                </c:pt>
                <c:pt idx="3">
                  <c:v>10000</c:v>
                </c:pt>
                <c:pt idx="4">
                  <c:v>10000</c:v>
                </c:pt>
                <c:pt idx="5">
                  <c:v>10000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A9-447D-85B2-5BF5BB9C76C4}"/>
            </c:ext>
          </c:extLst>
        </c:ser>
        <c:ser>
          <c:idx val="2"/>
          <c:order val="2"/>
          <c:tx>
            <c:strRef>
              <c:f>'Pol transitions'!$D$1</c:f>
              <c:strCache>
                <c:ptCount val="1"/>
              </c:strCache>
            </c:strRef>
          </c:tx>
          <c:spPr>
            <a:solidFill>
              <a:schemeClr val="accent2">
                <a:lumMod val="20000"/>
                <a:lumOff val="80000"/>
                <a:alpha val="31000"/>
              </a:schemeClr>
            </a:solidFill>
            <a:ln>
              <a:noFill/>
            </a:ln>
            <a:effectLst/>
          </c:spPr>
          <c:cat>
            <c:numRef>
              <c:f>'Pol transitions'!$A$2:$A$27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'Pol transitions'!$D$2:$D$27</c:f>
              <c:numCache>
                <c:formatCode>General</c:formatCode>
                <c:ptCount val="26"/>
                <c:pt idx="5">
                  <c:v>10000</c:v>
                </c:pt>
                <c:pt idx="6">
                  <c:v>10000</c:v>
                </c:pt>
                <c:pt idx="7">
                  <c:v>10000</c:v>
                </c:pt>
                <c:pt idx="8">
                  <c:v>10000</c:v>
                </c:pt>
                <c:pt idx="9">
                  <c:v>10000</c:v>
                </c:pt>
                <c:pt idx="10">
                  <c:v>10000</c:v>
                </c:pt>
                <c:pt idx="11">
                  <c:v>10000</c:v>
                </c:pt>
                <c:pt idx="12">
                  <c:v>10000</c:v>
                </c:pt>
                <c:pt idx="13">
                  <c:v>10000</c:v>
                </c:pt>
                <c:pt idx="14">
                  <c:v>10000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A9-447D-85B2-5BF5BB9C76C4}"/>
            </c:ext>
          </c:extLst>
        </c:ser>
        <c:ser>
          <c:idx val="3"/>
          <c:order val="3"/>
          <c:tx>
            <c:strRef>
              <c:f>'Pol transitions'!$E$1</c:f>
              <c:strCache>
                <c:ptCount val="1"/>
              </c:strCache>
            </c:strRef>
          </c:tx>
          <c:spPr>
            <a:solidFill>
              <a:srgbClr val="FF0000">
                <a:alpha val="16000"/>
              </a:srgbClr>
            </a:solidFill>
            <a:ln>
              <a:noFill/>
            </a:ln>
            <a:effectLst/>
          </c:spPr>
          <c:cat>
            <c:numRef>
              <c:f>'Pol transitions'!$A$2:$A$27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'Pol transitions'!$E$2:$E$27</c:f>
              <c:numCache>
                <c:formatCode>General</c:formatCode>
                <c:ptCount val="26"/>
                <c:pt idx="14">
                  <c:v>10000</c:v>
                </c:pt>
                <c:pt idx="15">
                  <c:v>10000</c:v>
                </c:pt>
                <c:pt idx="16">
                  <c:v>10000</c:v>
                </c:pt>
                <c:pt idx="17">
                  <c:v>10000</c:v>
                </c:pt>
                <c:pt idx="18">
                  <c:v>10000</c:v>
                </c:pt>
                <c:pt idx="19">
                  <c:v>10000</c:v>
                </c:pt>
                <c:pt idx="20">
                  <c:v>10000</c:v>
                </c:pt>
                <c:pt idx="21">
                  <c:v>10000</c:v>
                </c:pt>
                <c:pt idx="22">
                  <c:v>10000</c:v>
                </c:pt>
                <c:pt idx="23">
                  <c:v>10000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A9-447D-85B2-5BF5BB9C76C4}"/>
            </c:ext>
          </c:extLst>
        </c:ser>
        <c:ser>
          <c:idx val="4"/>
          <c:order val="4"/>
          <c:tx>
            <c:strRef>
              <c:f>'Pol transitions'!$F$1</c:f>
              <c:strCache>
                <c:ptCount val="1"/>
              </c:strCache>
            </c:strRef>
          </c:tx>
          <c:spPr>
            <a:solidFill>
              <a:schemeClr val="accent6">
                <a:lumMod val="20000"/>
                <a:lumOff val="80000"/>
                <a:alpha val="39000"/>
              </a:schemeClr>
            </a:solidFill>
            <a:ln>
              <a:noFill/>
            </a:ln>
            <a:effectLst/>
          </c:spPr>
          <c:cat>
            <c:numRef>
              <c:f>'Pol transitions'!$A$2:$A$27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'Pol transitions'!$F$2:$F$27</c:f>
              <c:numCache>
                <c:formatCode>General</c:formatCode>
                <c:ptCount val="26"/>
                <c:pt idx="23">
                  <c:v>10000</c:v>
                </c:pt>
                <c:pt idx="24">
                  <c:v>10000</c:v>
                </c:pt>
                <c:pt idx="25">
                  <c:v>10000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2A9-447D-85B2-5BF5BB9C7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881408"/>
        <c:axId val="172724736"/>
      </c:areaChart>
      <c:lineChart>
        <c:grouping val="standard"/>
        <c:varyColors val="0"/>
        <c:ser>
          <c:idx val="0"/>
          <c:order val="0"/>
          <c:tx>
            <c:strRef>
              <c:f>'Pol transitions'!$B$1</c:f>
              <c:strCache>
                <c:ptCount val="1"/>
                <c:pt idx="0">
                  <c:v>Per capita GDP (constant 2011 USD)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'Pol transitions'!$A$2:$A$27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'Pol transitions'!$B$2:$B$27</c:f>
              <c:numCache>
                <c:formatCode>General</c:formatCode>
                <c:ptCount val="26"/>
                <c:pt idx="0">
                  <c:v>8016.6890000000003</c:v>
                </c:pt>
                <c:pt idx="1">
                  <c:v>6280.8270000000002</c:v>
                </c:pt>
                <c:pt idx="2">
                  <c:v>3434.0360000000001</c:v>
                </c:pt>
                <c:pt idx="3">
                  <c:v>2409.2750000000001</c:v>
                </c:pt>
                <c:pt idx="4">
                  <c:v>2180.69</c:v>
                </c:pt>
                <c:pt idx="5">
                  <c:v>2297.6950000000002</c:v>
                </c:pt>
                <c:pt idx="6">
                  <c:v>2620.2950000000001</c:v>
                </c:pt>
                <c:pt idx="7">
                  <c:v>2949.924</c:v>
                </c:pt>
                <c:pt idx="8">
                  <c:v>3071.5439999999999</c:v>
                </c:pt>
                <c:pt idx="9">
                  <c:v>3184.37</c:v>
                </c:pt>
                <c:pt idx="10">
                  <c:v>3268.011</c:v>
                </c:pt>
                <c:pt idx="11">
                  <c:v>3449.962</c:v>
                </c:pt>
                <c:pt idx="12">
                  <c:v>3663.3609999999999</c:v>
                </c:pt>
                <c:pt idx="13">
                  <c:v>4121.4319999999998</c:v>
                </c:pt>
                <c:pt idx="14">
                  <c:v>4420.3919999999998</c:v>
                </c:pt>
                <c:pt idx="15">
                  <c:v>4908.3289999999997</c:v>
                </c:pt>
                <c:pt idx="16">
                  <c:v>5438.9870000000001</c:v>
                </c:pt>
                <c:pt idx="17">
                  <c:v>6191.2089999999998</c:v>
                </c:pt>
                <c:pt idx="18">
                  <c:v>6416.2120000000004</c:v>
                </c:pt>
                <c:pt idx="19">
                  <c:v>6254.6549999999997</c:v>
                </c:pt>
                <c:pt idx="20">
                  <c:v>6733.7839999999997</c:v>
                </c:pt>
                <c:pt idx="21">
                  <c:v>7315.0910000000003</c:v>
                </c:pt>
                <c:pt idx="22">
                  <c:v>7881.3289999999997</c:v>
                </c:pt>
                <c:pt idx="23">
                  <c:v>8254.0110000000004</c:v>
                </c:pt>
                <c:pt idx="24">
                  <c:v>8749.1560000000009</c:v>
                </c:pt>
                <c:pt idx="25">
                  <c:v>9015.8880000000008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2A9-447D-85B2-5BF5BB9C7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881408"/>
        <c:axId val="172724736"/>
      </c:lineChart>
      <c:catAx>
        <c:axId val="18888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72473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72724736"/>
        <c:scaling>
          <c:orientation val="minMax"/>
          <c:max val="1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Per capita GDP(constant 2011 USD)</a:t>
                </a:r>
              </a:p>
            </c:rich>
          </c:tx>
          <c:layout>
            <c:manualLayout>
              <c:xMode val="edge"/>
              <c:yMode val="edge"/>
              <c:x val="2.0513269174686499E-2"/>
              <c:y val="0.2354667491109348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88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201846744005476E-2"/>
          <c:y val="5.9986928714812572E-2"/>
          <c:w val="0.91659448818897638"/>
          <c:h val="0.7968932124549602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GEO</c:v>
                </c:pt>
              </c:strCache>
            </c:strRef>
          </c:tx>
          <c:spPr>
            <a:ln w="508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2017*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  <c:pt idx="6">
                  <c:v>12</c:v>
                </c:pt>
                <c:pt idx="7">
                  <c:v>11</c:v>
                </c:pt>
                <c:pt idx="8">
                  <c:v>15.1</c:v>
                </c:pt>
                <c:pt idx="9">
                  <c:v>19.3</c:v>
                </c:pt>
                <c:pt idx="10">
                  <c:v>19.3</c:v>
                </c:pt>
                <c:pt idx="11">
                  <c:v>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CIS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2017*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0</c:v>
                </c:pt>
                <c:pt idx="1">
                  <c:v>6</c:v>
                </c:pt>
                <c:pt idx="2">
                  <c:v>14</c:v>
                </c:pt>
                <c:pt idx="3">
                  <c:v>23</c:v>
                </c:pt>
                <c:pt idx="4">
                  <c:v>32</c:v>
                </c:pt>
                <c:pt idx="5">
                  <c:v>32</c:v>
                </c:pt>
                <c:pt idx="6">
                  <c:v>32</c:v>
                </c:pt>
                <c:pt idx="7">
                  <c:v>33</c:v>
                </c:pt>
                <c:pt idx="8">
                  <c:v>32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WHO_EURO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2017*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11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559872"/>
        <c:axId val="181647552"/>
      </c:lineChart>
      <c:catAx>
        <c:axId val="22055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1647552"/>
        <c:crosses val="autoZero"/>
        <c:auto val="1"/>
        <c:lblAlgn val="ctr"/>
        <c:lblOffset val="100"/>
        <c:noMultiLvlLbl val="0"/>
      </c:catAx>
      <c:valAx>
        <c:axId val="181647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prstDash val="sysDot"/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220559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74144850420736"/>
          <c:y val="0.21855109213043286"/>
          <c:w val="0.42258562209246436"/>
          <c:h val="0.20841199043157577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825143384854678E-2"/>
          <c:y val="4.2200530820122609E-2"/>
          <c:w val="0.91659448818897638"/>
          <c:h val="0.7968932124549602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Georgia</c:v>
                </c:pt>
              </c:strCache>
            </c:strRef>
          </c:tx>
          <c:spPr>
            <a:ln w="508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Sheet1!$B$1:$N$1</c:f>
              <c:strCache>
                <c:ptCount val="13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42</c:v>
                </c:pt>
                <c:pt idx="1">
                  <c:v>35</c:v>
                </c:pt>
                <c:pt idx="2">
                  <c:v>28</c:v>
                </c:pt>
                <c:pt idx="3">
                  <c:v>34</c:v>
                </c:pt>
                <c:pt idx="4">
                  <c:v>100</c:v>
                </c:pt>
                <c:pt idx="5">
                  <c:v>103</c:v>
                </c:pt>
                <c:pt idx="6">
                  <c:v>98.6</c:v>
                </c:pt>
                <c:pt idx="7">
                  <c:v>94.2</c:v>
                </c:pt>
                <c:pt idx="8">
                  <c:v>84.1</c:v>
                </c:pt>
                <c:pt idx="9">
                  <c:v>69.8</c:v>
                </c:pt>
                <c:pt idx="10">
                  <c:v>75.400000000000006</c:v>
                </c:pt>
                <c:pt idx="11">
                  <c:v>74.7</c:v>
                </c:pt>
                <c:pt idx="12">
                  <c:v>66.2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CIS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Sheet1!$B$1:$N$1</c:f>
              <c:strCache>
                <c:ptCount val="13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57</c:v>
                </c:pt>
                <c:pt idx="1">
                  <c:v>49</c:v>
                </c:pt>
                <c:pt idx="2">
                  <c:v>37</c:v>
                </c:pt>
                <c:pt idx="3">
                  <c:v>52</c:v>
                </c:pt>
                <c:pt idx="4">
                  <c:v>89</c:v>
                </c:pt>
                <c:pt idx="5">
                  <c:v>92</c:v>
                </c:pt>
                <c:pt idx="6">
                  <c:v>84</c:v>
                </c:pt>
                <c:pt idx="7">
                  <c:v>80</c:v>
                </c:pt>
                <c:pt idx="8">
                  <c:v>76</c:v>
                </c:pt>
                <c:pt idx="9">
                  <c:v>77</c:v>
                </c:pt>
                <c:pt idx="10">
                  <c:v>70</c:v>
                </c:pt>
                <c:pt idx="11">
                  <c:v>67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WHO_EURO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Sheet1!$B$1:$N$1</c:f>
              <c:strCache>
                <c:ptCount val="13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strCache>
            </c:strRef>
          </c:cat>
          <c:val>
            <c:numRef>
              <c:f>Sheet1!$B$4:$N$4</c:f>
              <c:numCache>
                <c:formatCode>General</c:formatCode>
                <c:ptCount val="13"/>
                <c:pt idx="0">
                  <c:v>42</c:v>
                </c:pt>
                <c:pt idx="1">
                  <c:v>36</c:v>
                </c:pt>
                <c:pt idx="2">
                  <c:v>29</c:v>
                </c:pt>
                <c:pt idx="3">
                  <c:v>34</c:v>
                </c:pt>
                <c:pt idx="4">
                  <c:v>43</c:v>
                </c:pt>
                <c:pt idx="5">
                  <c:v>42</c:v>
                </c:pt>
                <c:pt idx="6">
                  <c:v>37</c:v>
                </c:pt>
                <c:pt idx="7">
                  <c:v>35</c:v>
                </c:pt>
                <c:pt idx="8">
                  <c:v>33</c:v>
                </c:pt>
                <c:pt idx="9">
                  <c:v>33</c:v>
                </c:pt>
                <c:pt idx="10">
                  <c:v>31</c:v>
                </c:pt>
                <c:pt idx="11">
                  <c:v>29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888192"/>
        <c:axId val="181648128"/>
      </c:lineChart>
      <c:catAx>
        <c:axId val="178888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1648128"/>
        <c:crosses val="autoZero"/>
        <c:auto val="1"/>
        <c:lblAlgn val="ctr"/>
        <c:lblOffset val="100"/>
        <c:noMultiLvlLbl val="0"/>
      </c:catAx>
      <c:valAx>
        <c:axId val="181648128"/>
        <c:scaling>
          <c:orientation val="minMax"/>
        </c:scaling>
        <c:delete val="0"/>
        <c:axPos val="l"/>
        <c:majorGridlines>
          <c:spPr>
            <a:ln>
              <a:prstDash val="sysDot"/>
              <a:headEnd w="lg" len="med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78888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104928819123361"/>
          <c:y val="1.7888270431713288E-2"/>
          <c:w val="0.24714548632873684"/>
          <c:h val="0.15588718436057561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201846744005476E-2"/>
          <c:y val="5.9986928714812572E-2"/>
          <c:w val="0.91659448818897638"/>
          <c:h val="0.7968932124549602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Georgia</c:v>
                </c:pt>
              </c:strCache>
            </c:strRef>
          </c:tx>
          <c:spPr>
            <a:ln w="508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2017*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21.2</c:v>
                </c:pt>
                <c:pt idx="1">
                  <c:v>18.100000000000001</c:v>
                </c:pt>
                <c:pt idx="2">
                  <c:v>12</c:v>
                </c:pt>
                <c:pt idx="3">
                  <c:v>11</c:v>
                </c:pt>
                <c:pt idx="4">
                  <c:v>10.8</c:v>
                </c:pt>
                <c:pt idx="5">
                  <c:v>10.5</c:v>
                </c:pt>
                <c:pt idx="6">
                  <c:v>8.1999999999999993</c:v>
                </c:pt>
                <c:pt idx="7">
                  <c:v>8.6</c:v>
                </c:pt>
                <c:pt idx="8">
                  <c:v>9</c:v>
                </c:pt>
                <c:pt idx="9">
                  <c:v>9.5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2017*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4.9832062259156755</c:v>
                </c:pt>
                <c:pt idx="1">
                  <c:v>4.1900036250057333</c:v>
                </c:pt>
                <c:pt idx="2">
                  <c:v>3.6488345411548404</c:v>
                </c:pt>
                <c:pt idx="3">
                  <c:v>3.5627782968011461</c:v>
                </c:pt>
                <c:pt idx="4">
                  <c:v>3.4832673010217916</c:v>
                </c:pt>
                <c:pt idx="5">
                  <c:v>3.452728179709573</c:v>
                </c:pt>
                <c:pt idx="6">
                  <c:v>3.3775113091998699</c:v>
                </c:pt>
                <c:pt idx="7">
                  <c:v>3.2722403844105123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EU region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2017*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18.776854438230977</c:v>
                </c:pt>
                <c:pt idx="1">
                  <c:v>14.68193594984994</c:v>
                </c:pt>
                <c:pt idx="2">
                  <c:v>11.817212265240306</c:v>
                </c:pt>
                <c:pt idx="3">
                  <c:v>11.342650230029539</c:v>
                </c:pt>
                <c:pt idx="4">
                  <c:v>10.89158309644508</c:v>
                </c:pt>
                <c:pt idx="5">
                  <c:v>10.473263136107102</c:v>
                </c:pt>
                <c:pt idx="6">
                  <c:v>10.055682467789651</c:v>
                </c:pt>
                <c:pt idx="7">
                  <c:v>9.6668045582153557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606464"/>
        <c:axId val="55832512"/>
      </c:lineChart>
      <c:catAx>
        <c:axId val="23660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55832512"/>
        <c:crosses val="autoZero"/>
        <c:auto val="1"/>
        <c:lblAlgn val="ctr"/>
        <c:lblOffset val="100"/>
        <c:noMultiLvlLbl val="0"/>
      </c:catAx>
      <c:valAx>
        <c:axId val="55832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prstDash val="sysDot"/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236606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741437790753569"/>
          <c:y val="8.8607594936708861E-2"/>
          <c:w val="0.42258562209246436"/>
          <c:h val="0.20841199043157577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825143384854678E-2"/>
          <c:y val="4.2200530820122609E-2"/>
          <c:w val="0.91659448818897638"/>
          <c:h val="0.7968932124549602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Georgia</c:v>
                </c:pt>
              </c:strCache>
            </c:strRef>
          </c:tx>
          <c:spPr>
            <a:ln w="508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2017*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49.2</c:v>
                </c:pt>
                <c:pt idx="1">
                  <c:v>23.4</c:v>
                </c:pt>
                <c:pt idx="2">
                  <c:v>19.399999999999999</c:v>
                </c:pt>
                <c:pt idx="3">
                  <c:v>27.6</c:v>
                </c:pt>
                <c:pt idx="4">
                  <c:v>22.8</c:v>
                </c:pt>
                <c:pt idx="5">
                  <c:v>27.7</c:v>
                </c:pt>
                <c:pt idx="6">
                  <c:v>31.5</c:v>
                </c:pt>
                <c:pt idx="7">
                  <c:v>32.1</c:v>
                </c:pt>
                <c:pt idx="8">
                  <c:v>23</c:v>
                </c:pt>
                <c:pt idx="9">
                  <c:v>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2017*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EU region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2017*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33</c:v>
                </c:pt>
                <c:pt idx="1">
                  <c:v>27</c:v>
                </c:pt>
                <c:pt idx="2">
                  <c:v>19</c:v>
                </c:pt>
                <c:pt idx="3">
                  <c:v>18</c:v>
                </c:pt>
                <c:pt idx="4">
                  <c:v>17</c:v>
                </c:pt>
                <c:pt idx="5">
                  <c:v>17</c:v>
                </c:pt>
                <c:pt idx="6">
                  <c:v>17</c:v>
                </c:pt>
                <c:pt idx="7">
                  <c:v>16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697088"/>
        <c:axId val="55831936"/>
      </c:lineChart>
      <c:catAx>
        <c:axId val="23669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55831936"/>
        <c:crosses val="autoZero"/>
        <c:auto val="1"/>
        <c:lblAlgn val="ctr"/>
        <c:lblOffset val="100"/>
        <c:noMultiLvlLbl val="0"/>
      </c:catAx>
      <c:valAx>
        <c:axId val="55831936"/>
        <c:scaling>
          <c:orientation val="minMax"/>
        </c:scaling>
        <c:delete val="0"/>
        <c:axPos val="l"/>
        <c:majorGridlines>
          <c:spPr>
            <a:ln>
              <a:prstDash val="sysDot"/>
              <a:headEnd w="lg" len="med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36697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944434466908346"/>
          <c:y val="9.8348059274137534E-2"/>
          <c:w val="0.38432108105401991"/>
          <c:h val="0.18435423166443818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0415573053369E-2"/>
          <c:y val="3.4560553877851966E-2"/>
          <c:w val="0.83859300573539419"/>
          <c:h val="0.60102589611255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Government expenditure on health, mill GEL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Sheet1!$B$2:$H$2</c:f>
              <c:numCache>
                <c:formatCode>#,##0</c:formatCode>
                <c:ptCount val="7"/>
                <c:pt idx="0">
                  <c:v>441</c:v>
                </c:pt>
                <c:pt idx="1">
                  <c:v>375</c:v>
                </c:pt>
                <c:pt idx="2">
                  <c:v>450</c:v>
                </c:pt>
                <c:pt idx="3">
                  <c:v>548</c:v>
                </c:pt>
                <c:pt idx="4">
                  <c:v>693</c:v>
                </c:pt>
                <c:pt idx="5">
                  <c:v>914</c:v>
                </c:pt>
                <c:pt idx="6" formatCode="General">
                  <c:v>1017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36"/>
        <c:axId val="181870080"/>
        <c:axId val="225200384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Government expenditure on health as % of GDP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6.0006204906028655E-2"/>
                  <c:y val="-5.4739790344288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2591582417967195E-2"/>
                  <c:y val="-5.4752408956084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9952665198497956E-2"/>
                  <c:y val="-4.5031282800504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7367491259591855E-2"/>
                  <c:y val="-6.4262047177961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9952665198497956E-2"/>
                  <c:y val="-4.6959154310732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7096417481060582E-2"/>
                  <c:y val="-4.338177786650063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2.1533107964660497E-2</c:v>
                </c:pt>
                <c:pt idx="1">
                  <c:v>1.5424689032252081E-2</c:v>
                </c:pt>
                <c:pt idx="2">
                  <c:v>1.7209900867980875E-2</c:v>
                </c:pt>
                <c:pt idx="3">
                  <c:v>2.0409014953656761E-2</c:v>
                </c:pt>
                <c:pt idx="4">
                  <c:v>2.3780707749627678E-2</c:v>
                </c:pt>
                <c:pt idx="5">
                  <c:v>2.9000000000000001E-2</c:v>
                </c:pt>
                <c:pt idx="6" formatCode="0.00%">
                  <c:v>0.03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596416"/>
        <c:axId val="225200960"/>
      </c:lineChart>
      <c:catAx>
        <c:axId val="181870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5200384"/>
        <c:crosses val="autoZero"/>
        <c:auto val="1"/>
        <c:lblAlgn val="ctr"/>
        <c:lblOffset val="100"/>
        <c:noMultiLvlLbl val="0"/>
      </c:catAx>
      <c:valAx>
        <c:axId val="22520038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1870080"/>
        <c:crosses val="autoZero"/>
        <c:crossBetween val="between"/>
      </c:valAx>
      <c:valAx>
        <c:axId val="225200960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5596416"/>
        <c:crosses val="max"/>
        <c:crossBetween val="between"/>
      </c:valAx>
      <c:catAx>
        <c:axId val="225596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520096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7.8204216408432822E-2"/>
          <c:y val="0.79363963799214532"/>
          <c:w val="0.85098044196088407"/>
          <c:h val="0.16232819911167418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5234439131755"/>
          <c:y val="4.5121577608127836E-2"/>
          <c:w val="0.81475551667152712"/>
          <c:h val="0.61745205985843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Out-of-pocket Payment, mill GEL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F28-472A-8350-874F9330AC8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F28-472A-8350-874F9330AC8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7F28-472A-8350-874F9330AC8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F28-472A-8350-874F9330AC8E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F28-472A-8350-874F9330AC8E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7F28-472A-8350-874F9330AC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1440</c:v>
                </c:pt>
                <c:pt idx="1">
                  <c:v>1543</c:v>
                </c:pt>
                <c:pt idx="2">
                  <c:v>1609</c:v>
                </c:pt>
                <c:pt idx="3">
                  <c:v>1557</c:v>
                </c:pt>
                <c:pt idx="4">
                  <c:v>1623</c:v>
                </c:pt>
                <c:pt idx="5">
                  <c:v>1481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03-4761-B4DF-5DBCE92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axId val="225595392"/>
        <c:axId val="22520326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OOP as % of THE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9881889763779526E-2"/>
                  <c:y val="-5.0610594936841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03-4761-B4DF-5DBCE9259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175712410948638E-2"/>
                  <c:y val="-6.057774368703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2009045744281967E-2"/>
                  <c:y val="-4.50807199697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409813356663862E-2"/>
                  <c:y val="-9.4997264156165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F28-472A-8350-874F9330AC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0104283839520063E-2"/>
                  <c:y val="-1.0987267791742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Sheet1!$C$2:$C$7</c:f>
              <c:numCache>
                <c:formatCode>0.00%</c:formatCode>
                <c:ptCount val="6"/>
                <c:pt idx="0">
                  <c:v>0.72699999999999998</c:v>
                </c:pt>
                <c:pt idx="1">
                  <c:v>0.75600000000000001</c:v>
                </c:pt>
                <c:pt idx="2">
                  <c:v>0.73399999999999999</c:v>
                </c:pt>
                <c:pt idx="3" formatCode="0%">
                  <c:v>0.69099999999999995</c:v>
                </c:pt>
                <c:pt idx="4">
                  <c:v>0.66</c:v>
                </c:pt>
                <c:pt idx="5" formatCode="0.0%">
                  <c:v>0.57299999999999995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203-4761-B4DF-5DBCE92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726976"/>
        <c:axId val="225202688"/>
      </c:lineChart>
      <c:catAx>
        <c:axId val="22572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5202688"/>
        <c:crosses val="autoZero"/>
        <c:auto val="1"/>
        <c:lblAlgn val="ctr"/>
        <c:lblOffset val="100"/>
        <c:noMultiLvlLbl val="0"/>
      </c:catAx>
      <c:valAx>
        <c:axId val="22520268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5726976"/>
        <c:crosses val="autoZero"/>
        <c:crossBetween val="between"/>
      </c:valAx>
      <c:valAx>
        <c:axId val="2252032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5595392"/>
        <c:crosses val="max"/>
        <c:crossBetween val="between"/>
      </c:valAx>
      <c:catAx>
        <c:axId val="225595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520326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1.0275419443282276E-2"/>
          <c:y val="0.81559549321241231"/>
          <c:w val="0.9799692573150578"/>
          <c:h val="0.15464314370213686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77710168955595E-2"/>
          <c:y val="0.160476624015748"/>
          <c:w val="0.95820563206652276"/>
          <c:h val="0.57108070866141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37-4DBF-B481-B249B6C6FA0E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37-4DBF-B481-B249B6C6FA0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/>
                      <a:t>14.1%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37-4DBF-B481-B249B6C6FA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/>
                      <a:t>29.5%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37-4DBF-B481-B249B6C6FA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/>
                      <a:t>99.9%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837-4DBF-B481-B249B6C6FA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14.1</c:v>
                </c:pt>
                <c:pt idx="1">
                  <c:v>29.5</c:v>
                </c:pt>
                <c:pt idx="2">
                  <c:v>99.9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837-4DBF-B481-B249B6C6F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axId val="225882624"/>
        <c:axId val="225205568"/>
      </c:barChart>
      <c:catAx>
        <c:axId val="22588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5205568"/>
        <c:crosses val="autoZero"/>
        <c:auto val="1"/>
        <c:lblAlgn val="ctr"/>
        <c:lblOffset val="100"/>
        <c:noMultiLvlLbl val="0"/>
      </c:catAx>
      <c:valAx>
        <c:axId val="225205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5882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4509803921568627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41-4340-B80A-2DA47C2D39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41-4340-B80A-2DA47C2D3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121216"/>
        <c:axId val="225224960"/>
      </c:barChart>
      <c:catAx>
        <c:axId val="2261212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5224960"/>
        <c:crosses val="autoZero"/>
        <c:auto val="1"/>
        <c:lblAlgn val="ctr"/>
        <c:lblOffset val="100"/>
        <c:noMultiLvlLbl val="0"/>
      </c:catAx>
      <c:valAx>
        <c:axId val="225224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6121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71386123904323"/>
          <c:y val="8.5233132623127997E-2"/>
          <c:w val="0.19584162828703017"/>
          <c:h val="0.272109773043075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01886792452831E-2"/>
          <c:y val="5.8823529411764705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51-46A7-B7F0-E60C0CF30A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51-46A7-B7F0-E60C0CF30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130432"/>
        <c:axId val="225226688"/>
      </c:barChart>
      <c:catAx>
        <c:axId val="2261304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5226688"/>
        <c:crosses val="autoZero"/>
        <c:auto val="1"/>
        <c:lblAlgn val="ctr"/>
        <c:lblOffset val="100"/>
        <c:noMultiLvlLbl val="0"/>
      </c:catAx>
      <c:valAx>
        <c:axId val="225226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6130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371386123904323"/>
          <c:y val="8.5233132623127997E-2"/>
          <c:w val="0.19584162828703017"/>
          <c:h val="0.272109773043075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1" i="0" u="none" strike="noStrike" kern="1200" cap="all" spc="0" normalizeH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u="none" strike="noStrike" kern="1200" cap="all" spc="0" normalizeH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GDP and Economic growth</a:t>
            </a:r>
          </a:p>
        </c:rich>
      </c:tx>
      <c:layout>
        <c:manualLayout>
          <c:xMode val="edge"/>
          <c:yMode val="edge"/>
          <c:x val="0.28779610542868411"/>
          <c:y val="8.459315413869057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983177671057042"/>
          <c:y val="0.11198160806217108"/>
          <c:w val="0.79835471207048903"/>
          <c:h val="0.64354274653525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Nominal GDP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2B9FBB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79-44E0-A2C8-C267D517827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BPG Arial" panose="020B0604020202020204" pitchFamily="34" charset="0"/>
                    <a:ea typeface="+mn-ea"/>
                    <a:cs typeface="BPG 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 *</c:v>
                </c:pt>
              </c:strCache>
            </c:strRef>
          </c:cat>
          <c:val>
            <c:numRef>
              <c:f>Sheet1!$B$2:$B$7</c:f>
              <c:numCache>
                <c:formatCode>#,##0.0</c:formatCode>
                <c:ptCount val="6"/>
                <c:pt idx="0">
                  <c:v>26167.3</c:v>
                </c:pt>
                <c:pt idx="1">
                  <c:v>26847.4</c:v>
                </c:pt>
                <c:pt idx="2">
                  <c:v>29150.5</c:v>
                </c:pt>
                <c:pt idx="3" formatCode="0.0">
                  <c:v>31755.599999999999</c:v>
                </c:pt>
                <c:pt idx="4" formatCode="0.0">
                  <c:v>34028.5</c:v>
                </c:pt>
                <c:pt idx="5" formatCode="0.0">
                  <c:v>37516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D5-488A-B92B-F78D43575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88970496"/>
        <c:axId val="181645824"/>
      </c:barChart>
      <c:line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Real Growth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PG Arial" panose="020B0604020202020204" pitchFamily="34" charset="0"/>
                    <a:ea typeface="+mn-ea"/>
                    <a:cs typeface="BPG 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 *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6.4000000000000001E-2</c:v>
                </c:pt>
                <c:pt idx="1">
                  <c:v>3.4000000000000002E-2</c:v>
                </c:pt>
                <c:pt idx="2">
                  <c:v>4.5999999999999999E-2</c:v>
                </c:pt>
                <c:pt idx="3">
                  <c:v>2.9000000000000001E-2</c:v>
                </c:pt>
                <c:pt idx="4">
                  <c:v>2.8000000000000001E-2</c:v>
                </c:pt>
                <c:pt idx="5">
                  <c:v>4.8000000000000001E-2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5A1-4050-971D-160586A62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972032"/>
        <c:axId val="172720128"/>
      </c:lineChart>
      <c:catAx>
        <c:axId val="18897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pPr>
            <a:endParaRPr lang="en-US"/>
          </a:p>
        </c:txPr>
        <c:crossAx val="181645824"/>
        <c:crosses val="autoZero"/>
        <c:auto val="1"/>
        <c:lblAlgn val="ctr"/>
        <c:lblOffset val="100"/>
        <c:noMultiLvlLbl val="0"/>
      </c:catAx>
      <c:valAx>
        <c:axId val="181645824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pPr>
            <a:endParaRPr lang="en-US"/>
          </a:p>
        </c:txPr>
        <c:crossAx val="188970496"/>
        <c:crosses val="autoZero"/>
        <c:crossBetween val="between"/>
        <c:majorUnit val="6000"/>
      </c:valAx>
      <c:valAx>
        <c:axId val="172720128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BPG Arial" panose="020B0604020202020204" pitchFamily="34" charset="0"/>
                <a:ea typeface="+mn-ea"/>
                <a:cs typeface="BPG Arial" panose="020B0604020202020204" pitchFamily="34" charset="0"/>
              </a:defRPr>
            </a:pPr>
            <a:endParaRPr lang="en-US"/>
          </a:p>
        </c:txPr>
        <c:crossAx val="188972032"/>
        <c:crosses val="max"/>
        <c:crossBetween val="between"/>
      </c:valAx>
      <c:catAx>
        <c:axId val="188972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720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124664058768473"/>
          <c:y val="0.91196561634851958"/>
          <c:w val="0.52401219245750563"/>
          <c:h val="7.8718110102214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BPG Arial" panose="020B0604020202020204" pitchFamily="34" charset="0"/>
          <a:cs typeface="BPG 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ka-GE" sz="1400" b="1" i="0" u="none" strike="noStrike" kern="1200" cap="all" spc="0" normalizeH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u="none" strike="noStrike" kern="1200" cap="all" spc="0" normalizeH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Foreign Direct investments</a:t>
            </a:r>
            <a:endParaRPr lang="ka-GE" sz="1400" b="1" i="0" u="none" strike="noStrike" kern="1200" cap="all" spc="0" normalizeH="0" baseline="0" dirty="0">
              <a:solidFill>
                <a:prstClr val="black">
                  <a:lumMod val="65000"/>
                  <a:lumOff val="35000"/>
                </a:prstClr>
              </a:solidFill>
              <a:latin typeface="BPG Mrgvlovani Caps 2010" panose="02000503000000020004" pitchFamily="2" charset="0"/>
              <a:ea typeface="+mn-ea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7415029863272505"/>
          <c:y val="8.5301837270341304E-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6459875579106624E-2"/>
          <c:y val="0.13377165354330708"/>
          <c:w val="0.84251216547301389"/>
          <c:h val="0.6354282589676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FDI (mln USD)</c:v>
                </c:pt>
              </c:strCache>
            </c:strRef>
          </c:tx>
          <c:spPr>
            <a:solidFill>
              <a:srgbClr val="2980B9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B68-4642-B662-FEE6EA8EF5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 9 months</c:v>
                </c:pt>
              </c:strCache>
            </c:strRef>
          </c:cat>
          <c:val>
            <c:numRef>
              <c:f>Sheet1!$B$2:$B$7</c:f>
              <c:numCache>
                <c:formatCode>#,##0.0</c:formatCode>
                <c:ptCount val="6"/>
                <c:pt idx="0">
                  <c:v>911.3</c:v>
                </c:pt>
                <c:pt idx="1">
                  <c:v>949.9</c:v>
                </c:pt>
                <c:pt idx="2">
                  <c:v>1763</c:v>
                </c:pt>
                <c:pt idx="3">
                  <c:v>1576</c:v>
                </c:pt>
                <c:pt idx="4">
                  <c:v>1583.8</c:v>
                </c:pt>
                <c:pt idx="5">
                  <c:v>1346.4821357224359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68-4642-B662-FEE6EA8EF5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 9 months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5" formatCode="#,##0.0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B68-4642-B662-FEE6EA8EF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54819328"/>
        <c:axId val="17272185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FDI, % of GDP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 9 months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5.7506727106114187E-2</c:v>
                </c:pt>
                <c:pt idx="1">
                  <c:v>5.8854247670590686E-2</c:v>
                </c:pt>
                <c:pt idx="2">
                  <c:v>0.10679775179609173</c:v>
                </c:pt>
                <c:pt idx="3">
                  <c:v>0.11266696114650464</c:v>
                </c:pt>
                <c:pt idx="4">
                  <c:v>0.1101550246820896</c:v>
                </c:pt>
                <c:pt idx="5">
                  <c:v>0.12119400220927259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FCA-4746-BC07-63A974852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822400"/>
        <c:axId val="172725312"/>
      </c:lineChart>
      <c:catAx>
        <c:axId val="5481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pPr>
            <a:endParaRPr lang="en-US"/>
          </a:p>
        </c:txPr>
        <c:crossAx val="172721856"/>
        <c:crosses val="autoZero"/>
        <c:auto val="1"/>
        <c:lblAlgn val="ctr"/>
        <c:lblOffset val="100"/>
        <c:noMultiLvlLbl val="0"/>
      </c:catAx>
      <c:valAx>
        <c:axId val="172721856"/>
        <c:scaling>
          <c:orientation val="minMax"/>
          <c:min val="100"/>
        </c:scaling>
        <c:delete val="0"/>
        <c:axPos val="l"/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pPr>
            <a:endParaRPr lang="en-US"/>
          </a:p>
        </c:txPr>
        <c:crossAx val="54819328"/>
        <c:crosses val="autoZero"/>
        <c:crossBetween val="between"/>
      </c:valAx>
      <c:valAx>
        <c:axId val="17272531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pPr>
            <a:endParaRPr lang="en-US"/>
          </a:p>
        </c:txPr>
        <c:crossAx val="54822400"/>
        <c:crosses val="max"/>
        <c:crossBetween val="between"/>
      </c:valAx>
      <c:catAx>
        <c:axId val="54822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725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19353058287297276"/>
          <c:y val="0.92184375471968494"/>
          <c:w val="0.41338168286048405"/>
          <c:h val="6.74114900936346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>
          <a:latin typeface="DejaVu Sans" panose="020B0603030804020204" pitchFamily="34" charset="0"/>
          <a:ea typeface="DejaVu Sans" panose="020B0603030804020204" pitchFamily="34" charset="0"/>
          <a:cs typeface="DejaVu Sans" panose="020B0603030804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ka-GE" sz="1400" b="1" i="0" u="none" strike="noStrike" kern="1200" cap="all" spc="0" normalizeH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Unemployment rate</a:t>
            </a:r>
            <a:endParaRPr lang="ka-GE" sz="1400" b="1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BPG Mrgvlovani Caps 2010" panose="02000503000000020004" pitchFamily="2" charset="0"/>
              <a:ea typeface="+mn-ea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523501603922789"/>
          <c:y val="7.172237512024858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609121863575173E-3"/>
          <c:y val="0.12080571748904786"/>
          <c:w val="0.99763908781364252"/>
          <c:h val="0.67081229971388978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უმუშევრობის დონე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DejaVu Sans" panose="020B0603030804020204" pitchFamily="34" charset="0"/>
                    <a:ea typeface="DejaVu Sans" panose="020B0603030804020204" pitchFamily="34" charset="0"/>
                    <a:cs typeface="DejaVu Sans" panose="020B0603030804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Sheet1!$B$2:$B$9</c:f>
              <c:numCache>
                <c:formatCode>0.0%</c:formatCode>
                <c:ptCount val="8"/>
                <c:pt idx="0">
                  <c:v>0.16850474725814099</c:v>
                </c:pt>
                <c:pt idx="1">
                  <c:v>0.16291481159054544</c:v>
                </c:pt>
                <c:pt idx="2">
                  <c:v>0.15061703172632129</c:v>
                </c:pt>
                <c:pt idx="3">
                  <c:v>0.15034297633797483</c:v>
                </c:pt>
                <c:pt idx="4">
                  <c:v>0.14563156645397496</c:v>
                </c:pt>
                <c:pt idx="5">
                  <c:v>0.12352616936957254</c:v>
                </c:pt>
                <c:pt idx="6">
                  <c:v>0.11950455278487365</c:v>
                </c:pt>
                <c:pt idx="7">
                  <c:v>0.11800000000000001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9CF-4850-9AA7-DC10D5B46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824448"/>
        <c:axId val="172958848"/>
      </c:lineChart>
      <c:catAx>
        <c:axId val="5482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pPr>
            <a:endParaRPr lang="en-US"/>
          </a:p>
        </c:txPr>
        <c:crossAx val="172958848"/>
        <c:crosses val="autoZero"/>
        <c:auto val="1"/>
        <c:lblAlgn val="ctr"/>
        <c:lblOffset val="100"/>
        <c:noMultiLvlLbl val="0"/>
      </c:catAx>
      <c:valAx>
        <c:axId val="172958848"/>
        <c:scaling>
          <c:orientation val="minMax"/>
          <c:min val="8.0000000000000016E-2"/>
        </c:scaling>
        <c:delete val="1"/>
        <c:axPos val="l"/>
        <c:numFmt formatCode="0.0%" sourceLinked="1"/>
        <c:majorTickMark val="none"/>
        <c:minorTickMark val="none"/>
        <c:tickLblPos val="nextTo"/>
        <c:crossAx val="5482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DejaVu Sans" panose="020B0603030804020204" pitchFamily="34" charset="0"/>
          <a:ea typeface="DejaVu Sans" panose="020B0603030804020204" pitchFamily="34" charset="0"/>
          <a:cs typeface="DejaVu Sans" panose="020B0603030804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1" i="0" u="none" strike="noStrike" kern="1200" cap="all" spc="0" normalizeH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u="none" strike="noStrike" kern="1200" cap="all" spc="0" normalizeH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Absolute Poverty</a:t>
            </a:r>
          </a:p>
        </c:rich>
      </c:tx>
      <c:layout>
        <c:manualLayout>
          <c:xMode val="edge"/>
          <c:yMode val="edge"/>
          <c:x val="0.36841430895178445"/>
          <c:y val="2.462198538684011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8619464392644235E-2"/>
          <c:y val="0.14693517631508743"/>
          <c:w val="0.95346717164360861"/>
          <c:h val="0.6342389792291969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4925" cap="rnd">
              <a:solidFill>
                <a:srgbClr val="2B9FBB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2980B9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Sheet1!$A$2:$A$14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2015*</c:v>
                </c:pt>
                <c:pt idx="12">
                  <c:v>2016</c:v>
                </c:pt>
              </c:strCache>
            </c:strRef>
          </c:cat>
          <c:val>
            <c:numRef>
              <c:f>Sheet1!$B$2:$B$14</c:f>
              <c:numCache>
                <c:formatCode>#,##0.0</c:formatCode>
                <c:ptCount val="13"/>
                <c:pt idx="0">
                  <c:v>32.608062245302214</c:v>
                </c:pt>
                <c:pt idx="1">
                  <c:v>33.167319068641987</c:v>
                </c:pt>
                <c:pt idx="2">
                  <c:v>34.749374417002485</c:v>
                </c:pt>
                <c:pt idx="3">
                  <c:v>37.371820611844264</c:v>
                </c:pt>
                <c:pt idx="4">
                  <c:v>33.427745466294056</c:v>
                </c:pt>
                <c:pt idx="5">
                  <c:v>33.521351744006431</c:v>
                </c:pt>
                <c:pt idx="6">
                  <c:v>36.138405184573699</c:v>
                </c:pt>
                <c:pt idx="7">
                  <c:v>32.52919826874426</c:v>
                </c:pt>
                <c:pt idx="8">
                  <c:v>28.865864086602699</c:v>
                </c:pt>
                <c:pt idx="9">
                  <c:v>25.596709048265677</c:v>
                </c:pt>
                <c:pt idx="10">
                  <c:v>22.354405098322367</c:v>
                </c:pt>
                <c:pt idx="11">
                  <c:v>20.78228490103367</c:v>
                </c:pt>
                <c:pt idx="12">
                  <c:v>21.280503767387675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C0E-428C-8096-6DB49E36F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461440"/>
        <c:axId val="172960576"/>
      </c:lineChart>
      <c:catAx>
        <c:axId val="5446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60576"/>
        <c:crosses val="autoZero"/>
        <c:auto val="1"/>
        <c:lblAlgn val="ctr"/>
        <c:lblOffset val="100"/>
        <c:noMultiLvlLbl val="0"/>
      </c:catAx>
      <c:valAx>
        <c:axId val="172960576"/>
        <c:scaling>
          <c:orientation val="minMax"/>
          <c:min val="15"/>
        </c:scaling>
        <c:delete val="1"/>
        <c:axPos val="l"/>
        <c:numFmt formatCode="#,##0.0" sourceLinked="1"/>
        <c:majorTickMark val="none"/>
        <c:minorTickMark val="none"/>
        <c:tickLblPos val="nextTo"/>
        <c:crossAx val="544614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1" i="0" u="none" strike="noStrike" kern="1200" cap="all" spc="0" normalizeH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u="none" strike="noStrike" kern="1200" cap="all" spc="0" normalizeH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Relative Poverty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3979683354889873E-2"/>
          <c:y val="0.20393538632810562"/>
          <c:w val="0.96512046057470569"/>
          <c:h val="0.453895917058168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Share of population under 60 percent of the median consumption (%)</c:v>
                </c:pt>
              </c:strCache>
            </c:strRef>
          </c:tx>
          <c:spPr>
            <a:ln w="28575" cap="rnd">
              <a:solidFill>
                <a:srgbClr val="954F7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Sheet1!$A$2:$A$14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24.636569853121433</c:v>
                </c:pt>
                <c:pt idx="1">
                  <c:v>24.096362887378302</c:v>
                </c:pt>
                <c:pt idx="2">
                  <c:v>23.282298673914486</c:v>
                </c:pt>
                <c:pt idx="3">
                  <c:v>21.33942073378347</c:v>
                </c:pt>
                <c:pt idx="4">
                  <c:v>22.139326944652669</c:v>
                </c:pt>
                <c:pt idx="5">
                  <c:v>21.014976594526768</c:v>
                </c:pt>
                <c:pt idx="6">
                  <c:v>22.745351928370617</c:v>
                </c:pt>
                <c:pt idx="7">
                  <c:v>22.972293764694196</c:v>
                </c:pt>
                <c:pt idx="8">
                  <c:v>22.442177510536652</c:v>
                </c:pt>
                <c:pt idx="9">
                  <c:v>21.371085107575897</c:v>
                </c:pt>
                <c:pt idx="10">
                  <c:v>21.421301327769303</c:v>
                </c:pt>
                <c:pt idx="11">
                  <c:v>20.087429237266402</c:v>
                </c:pt>
                <c:pt idx="12">
                  <c:v>20.629086382940216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8AC-4307-B75D-EEF273348D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Share of population under 40 percent of the median consumption (%)</c:v>
                </c:pt>
              </c:strCache>
            </c:strRef>
          </c:tx>
          <c:spPr>
            <a:ln w="28575" cap="rnd">
              <a:solidFill>
                <a:srgbClr val="9BBB59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Sheet1!$A$2:$A$14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strCache>
            </c:strRef>
          </c:cat>
          <c:val>
            <c:numRef>
              <c:f>Sheet1!$C$2:$C$14</c:f>
              <c:numCache>
                <c:formatCode>0.0</c:formatCode>
                <c:ptCount val="13"/>
                <c:pt idx="0">
                  <c:v>10.893119251163936</c:v>
                </c:pt>
                <c:pt idx="1">
                  <c:v>10.060763709662321</c:v>
                </c:pt>
                <c:pt idx="2">
                  <c:v>9.4405419424995785</c:v>
                </c:pt>
                <c:pt idx="3">
                  <c:v>9.2333018947575471</c:v>
                </c:pt>
                <c:pt idx="4">
                  <c:v>9.4599476105637912</c:v>
                </c:pt>
                <c:pt idx="5">
                  <c:v>8.7861059632180929</c:v>
                </c:pt>
                <c:pt idx="6">
                  <c:v>9.9954758152598266</c:v>
                </c:pt>
                <c:pt idx="7">
                  <c:v>10.44666228920255</c:v>
                </c:pt>
                <c:pt idx="8">
                  <c:v>9.3363929164632928</c:v>
                </c:pt>
                <c:pt idx="9">
                  <c:v>8.3936055463657731</c:v>
                </c:pt>
                <c:pt idx="10">
                  <c:v>8.031221756296933</c:v>
                </c:pt>
                <c:pt idx="11">
                  <c:v>7.075965080868948</c:v>
                </c:pt>
                <c:pt idx="12">
                  <c:v>7.0704696423859277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8AC-4307-B75D-EEF273348D8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4460416"/>
        <c:axId val="172962304"/>
      </c:lineChart>
      <c:catAx>
        <c:axId val="5446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62304"/>
        <c:crosses val="autoZero"/>
        <c:auto val="1"/>
        <c:lblAlgn val="ctr"/>
        <c:lblOffset val="100"/>
        <c:noMultiLvlLbl val="0"/>
      </c:catAx>
      <c:valAx>
        <c:axId val="17296230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446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"/>
          <c:y val="0.83888786689559314"/>
          <c:w val="0.9871092187258258"/>
          <c:h val="0.161112133104406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71-4048-AE14-9DC37C007C2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71-4048-AE14-9DC37C007C2E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A71-4048-AE14-9DC37C007C2E}"/>
              </c:ext>
            </c:extLst>
          </c:dPt>
          <c:dLbls>
            <c:dLbl>
              <c:idx val="0"/>
              <c:layout>
                <c:manualLayout>
                  <c:x val="-0.20730795907791891"/>
                  <c:y val="0.105663387557884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A71-4048-AE14-9DC37C007C2E}"/>
                </c:ext>
                <c:ext xmlns:c15="http://schemas.microsoft.com/office/drawing/2012/chart" uri="{CE6537A1-D6FC-4f65-9D91-7224C49458BB}">
                  <c15:layout>
                    <c:manualLayout>
                      <c:w val="0.29821610695153883"/>
                      <c:h val="0.2353118629375668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875220847119336E-2"/>
                  <c:y val="-0.277095709908973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A71-4048-AE14-9DC37C007C2E}"/>
                </c:ext>
                <c:ext xmlns:c15="http://schemas.microsoft.com/office/drawing/2012/chart" uri="{CE6537A1-D6FC-4f65-9D91-7224C49458BB}">
                  <c15:layout>
                    <c:manualLayout>
                      <c:w val="0.29821610695153883"/>
                      <c:h val="0.2353118629375668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8865660353515706"/>
                  <c:y val="0.1021979075837867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A71-4048-AE14-9DC37C007C2E}"/>
                </c:ext>
                <c:ext xmlns:c15="http://schemas.microsoft.com/office/drawing/2012/chart" uri="{CE6537A1-D6FC-4f65-9D91-7224C49458BB}">
                  <c15:layout>
                    <c:manualLayout>
                      <c:w val="0.27426300599157588"/>
                      <c:h val="0.2353118629375668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'Chart-NCDs'!$B$18:$B$20</c:f>
              <c:numCache>
                <c:formatCode>0%</c:formatCode>
                <c:ptCount val="3"/>
                <c:pt idx="0">
                  <c:v>0.18868894601542438</c:v>
                </c:pt>
                <c:pt idx="1">
                  <c:v>0.6956298200514146</c:v>
                </c:pt>
                <c:pt idx="2">
                  <c:v>0.11568123393316203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A71-4048-AE14-9DC37C007C2E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'Chart-NCDs'!$A$18:$A$20</c15:sqref>
                        </c15:formulaRef>
                      </c:ext>
                    </c:extLst>
                    <c:strCache>
                      <c:ptCount val="3"/>
                      <c:pt idx="0">
                        <c:v>Communicable</c:v>
                      </c:pt>
                      <c:pt idx="1">
                        <c:v>Noncommunicable</c:v>
                      </c:pt>
                      <c:pt idx="2">
                        <c:v>Injuries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solidFill>
            <a:schemeClr val="bg1"/>
          </a:solidFill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AF-4A90-B436-D773CC219D9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AF-4A90-B436-D773CC219D9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AF-4A90-B436-D773CC219D94}"/>
              </c:ext>
            </c:extLst>
          </c:dPt>
          <c:dLbls>
            <c:dLbl>
              <c:idx val="0"/>
              <c:layout>
                <c:manualLayout>
                  <c:x val="-0.14493066189315676"/>
                  <c:y val="0.1302388090042451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CAF-4A90-B436-D773CC219D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156722148274826E-2"/>
                  <c:y val="-0.3135950850343766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CAF-4A90-B436-D773CC219D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4129457718587218E-2"/>
                  <c:y val="0.113421833165393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CAF-4A90-B436-D773CC219D9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'Chart-NCDs'!$C$18:$C$20</c:f>
              <c:numCache>
                <c:formatCode>0%</c:formatCode>
                <c:ptCount val="3"/>
                <c:pt idx="0">
                  <c:v>0.11439588688946015</c:v>
                </c:pt>
                <c:pt idx="1">
                  <c:v>0.80012853470437062</c:v>
                </c:pt>
                <c:pt idx="2">
                  <c:v>8.5475578406169664E-2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CAF-4A90-B436-D773CC219D94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'Chart-NCDs'!$A$18:$A$20</c15:sqref>
                        </c15:formulaRef>
                      </c:ext>
                    </c:extLst>
                    <c:strCache>
                      <c:ptCount val="3"/>
                      <c:pt idx="0">
                        <c:v>Communicable</c:v>
                      </c:pt>
                      <c:pt idx="1">
                        <c:v>Noncommunicable</c:v>
                      </c:pt>
                      <c:pt idx="2">
                        <c:v>Injuries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5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1905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20000"/>
                </a:prst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905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F9-4607-BB1C-5013434A50E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905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F9-4607-BB1C-5013434A50E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905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F9-4607-BB1C-5013434A50E9}"/>
              </c:ext>
            </c:extLst>
          </c:dPt>
          <c:dLbls>
            <c:dLbl>
              <c:idx val="0"/>
              <c:layout>
                <c:manualLayout>
                  <c:x val="-0.12546817135174929"/>
                  <c:y val="0.128419725052525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BF9-4607-BB1C-5013434A50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405388369449991"/>
                  <c:y val="-0.20231463869982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83</a:t>
                    </a:r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BF9-4607-BB1C-5013434A50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259842519685095E-3"/>
                  <c:y val="0.122625741219551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BF9-4607-BB1C-5013434A50E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'Chart-NCDs'!$D$18:$D$20</c:f>
              <c:numCache>
                <c:formatCode>0%</c:formatCode>
                <c:ptCount val="3"/>
                <c:pt idx="0">
                  <c:v>9.1490722968650046E-2</c:v>
                </c:pt>
                <c:pt idx="1">
                  <c:v>0.82533589251439643</c:v>
                </c:pt>
                <c:pt idx="2">
                  <c:v>8.3173384516954579E-2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BF9-4607-BB1C-5013434A50E9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'Chart-NCDs'!$A$18:$A$20</c15:sqref>
                        </c15:formulaRef>
                      </c:ext>
                    </c:extLst>
                    <c:strCache>
                      <c:ptCount val="3"/>
                      <c:pt idx="0">
                        <c:v>Communicable</c:v>
                      </c:pt>
                      <c:pt idx="1">
                        <c:v>Noncommunicable</c:v>
                      </c:pt>
                      <c:pt idx="2">
                        <c:v>Injuries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3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ADAF1-2A7B-4A93-A25F-C73C6D3D56D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F17440-78FB-4F19-B53E-3767B81E3DD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Better access to care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3DC83E-F327-411F-A68D-74830168472B}" type="parTrans" cxnId="{2F8DB360-B19E-4442-B216-F73C6FDA73D0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6E7DDA-44E1-42EF-9209-15F1F3124D3E}" type="sibTrans" cxnId="{2F8DB360-B19E-4442-B216-F73C6FDA73D0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8C5B04-B7F7-4979-AF6D-27CABF561ED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Better user experience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186FD6-E0F7-4324-9DC1-7449A8C72A2C}" type="parTrans" cxnId="{481C668A-D840-4E10-9DB3-0E26C9BB195D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9632D-8680-49BF-A658-81C1DA270DB1}" type="sibTrans" cxnId="{481C668A-D840-4E10-9DB3-0E26C9BB195D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A22864-45DA-47F0-9766-0E99F38734A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Better financial protection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5F7296-2D1F-4E85-9766-618AF475DB3C}" type="parTrans" cxnId="{F0874AB1-E004-44CD-83BB-CB09F9EAC966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3C1217-CC73-443D-B075-B82F94E7B2E4}" type="sibTrans" cxnId="{F0874AB1-E004-44CD-83BB-CB09F9EAC966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089793-4975-4999-A52B-651EE91730DA}" type="pres">
      <dgm:prSet presAssocID="{6EEADAF1-2A7B-4A93-A25F-C73C6D3D56D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6596CC-A13F-4946-83FF-C16B16B18351}" type="pres">
      <dgm:prSet presAssocID="{18F17440-78FB-4F19-B53E-3767B81E3DD5}" presName="horFlow" presStyleCnt="0"/>
      <dgm:spPr/>
    </dgm:pt>
    <dgm:pt modelId="{B4998F7A-9161-4387-AB5F-2166D0E85277}" type="pres">
      <dgm:prSet presAssocID="{18F17440-78FB-4F19-B53E-3767B81E3DD5}" presName="bigChev" presStyleLbl="node1" presStyleIdx="0" presStyleCnt="3" custScaleX="251907" custLinFactNeighborX="314" custLinFactNeighborY="207"/>
      <dgm:spPr/>
      <dgm:t>
        <a:bodyPr/>
        <a:lstStyle/>
        <a:p>
          <a:endParaRPr lang="en-GB"/>
        </a:p>
      </dgm:t>
    </dgm:pt>
    <dgm:pt modelId="{0EEA75ED-6D39-4516-8E97-D13611EF628E}" type="pres">
      <dgm:prSet presAssocID="{18F17440-78FB-4F19-B53E-3767B81E3DD5}" presName="vSp" presStyleCnt="0"/>
      <dgm:spPr/>
    </dgm:pt>
    <dgm:pt modelId="{0EBA0EAE-2F21-4E85-92C9-50E6977BE50C}" type="pres">
      <dgm:prSet presAssocID="{F98C5B04-B7F7-4979-AF6D-27CABF561EDF}" presName="horFlow" presStyleCnt="0"/>
      <dgm:spPr/>
    </dgm:pt>
    <dgm:pt modelId="{F668D32E-F538-4EFB-9EF2-9FE4BA3FCB38}" type="pres">
      <dgm:prSet presAssocID="{F98C5B04-B7F7-4979-AF6D-27CABF561EDF}" presName="bigChev" presStyleLbl="node1" presStyleIdx="1" presStyleCnt="3" custScaleX="252217" custLinFactNeighborX="159" custLinFactNeighborY="-2731"/>
      <dgm:spPr/>
      <dgm:t>
        <a:bodyPr/>
        <a:lstStyle/>
        <a:p>
          <a:endParaRPr lang="en-US"/>
        </a:p>
      </dgm:t>
    </dgm:pt>
    <dgm:pt modelId="{C631CD4A-20CE-4034-B6C4-75BB7DA2A6A8}" type="pres">
      <dgm:prSet presAssocID="{F98C5B04-B7F7-4979-AF6D-27CABF561EDF}" presName="vSp" presStyleCnt="0"/>
      <dgm:spPr/>
    </dgm:pt>
    <dgm:pt modelId="{1BA63240-BE5B-451D-B40C-D46C492946A5}" type="pres">
      <dgm:prSet presAssocID="{F3A22864-45DA-47F0-9766-0E99F38734A4}" presName="horFlow" presStyleCnt="0"/>
      <dgm:spPr/>
    </dgm:pt>
    <dgm:pt modelId="{65F66A6B-97A1-4A91-BEA6-29E9A8CA017F}" type="pres">
      <dgm:prSet presAssocID="{F3A22864-45DA-47F0-9766-0E99F38734A4}" presName="bigChev" presStyleLbl="node1" presStyleIdx="2" presStyleCnt="3" custScaleX="251754"/>
      <dgm:spPr/>
      <dgm:t>
        <a:bodyPr/>
        <a:lstStyle/>
        <a:p>
          <a:endParaRPr lang="en-US"/>
        </a:p>
      </dgm:t>
    </dgm:pt>
  </dgm:ptLst>
  <dgm:cxnLst>
    <dgm:cxn modelId="{B950A503-5506-4D20-B996-D5F8BBABAF4E}" type="presOf" srcId="{6EEADAF1-2A7B-4A93-A25F-C73C6D3D56DA}" destId="{DA089793-4975-4999-A52B-651EE91730DA}" srcOrd="0" destOrd="0" presId="urn:microsoft.com/office/officeart/2005/8/layout/lProcess3"/>
    <dgm:cxn modelId="{EB02785A-4E45-43F6-9F9D-FC5F0CBABEDC}" type="presOf" srcId="{F3A22864-45DA-47F0-9766-0E99F38734A4}" destId="{65F66A6B-97A1-4A91-BEA6-29E9A8CA017F}" srcOrd="0" destOrd="0" presId="urn:microsoft.com/office/officeart/2005/8/layout/lProcess3"/>
    <dgm:cxn modelId="{F0874AB1-E004-44CD-83BB-CB09F9EAC966}" srcId="{6EEADAF1-2A7B-4A93-A25F-C73C6D3D56DA}" destId="{F3A22864-45DA-47F0-9766-0E99F38734A4}" srcOrd="2" destOrd="0" parTransId="{645F7296-2D1F-4E85-9766-618AF475DB3C}" sibTransId="{963C1217-CC73-443D-B075-B82F94E7B2E4}"/>
    <dgm:cxn modelId="{2F8DB360-B19E-4442-B216-F73C6FDA73D0}" srcId="{6EEADAF1-2A7B-4A93-A25F-C73C6D3D56DA}" destId="{18F17440-78FB-4F19-B53E-3767B81E3DD5}" srcOrd="0" destOrd="0" parTransId="{323DC83E-F327-411F-A68D-74830168472B}" sibTransId="{AE6E7DDA-44E1-42EF-9209-15F1F3124D3E}"/>
    <dgm:cxn modelId="{F058F1F9-5974-4BF4-9E70-D49934E04019}" type="presOf" srcId="{18F17440-78FB-4F19-B53E-3767B81E3DD5}" destId="{B4998F7A-9161-4387-AB5F-2166D0E85277}" srcOrd="0" destOrd="0" presId="urn:microsoft.com/office/officeart/2005/8/layout/lProcess3"/>
    <dgm:cxn modelId="{CBBC9ECE-8DE1-462C-B5DF-4A88E6A129EE}" type="presOf" srcId="{F98C5B04-B7F7-4979-AF6D-27CABF561EDF}" destId="{F668D32E-F538-4EFB-9EF2-9FE4BA3FCB38}" srcOrd="0" destOrd="0" presId="urn:microsoft.com/office/officeart/2005/8/layout/lProcess3"/>
    <dgm:cxn modelId="{481C668A-D840-4E10-9DB3-0E26C9BB195D}" srcId="{6EEADAF1-2A7B-4A93-A25F-C73C6D3D56DA}" destId="{F98C5B04-B7F7-4979-AF6D-27CABF561EDF}" srcOrd="1" destOrd="0" parTransId="{F7186FD6-E0F7-4324-9DC1-7449A8C72A2C}" sibTransId="{3B89632D-8680-49BF-A658-81C1DA270DB1}"/>
    <dgm:cxn modelId="{FFDDD68B-BB4A-4AFF-84F8-4010299FBB73}" type="presParOf" srcId="{DA089793-4975-4999-A52B-651EE91730DA}" destId="{CE6596CC-A13F-4946-83FF-C16B16B18351}" srcOrd="0" destOrd="0" presId="urn:microsoft.com/office/officeart/2005/8/layout/lProcess3"/>
    <dgm:cxn modelId="{22F2A70B-87B6-4C34-BBE3-3075E005A9BA}" type="presParOf" srcId="{CE6596CC-A13F-4946-83FF-C16B16B18351}" destId="{B4998F7A-9161-4387-AB5F-2166D0E85277}" srcOrd="0" destOrd="0" presId="urn:microsoft.com/office/officeart/2005/8/layout/lProcess3"/>
    <dgm:cxn modelId="{B44BF8DC-6E0D-4167-991B-1003B234A7E5}" type="presParOf" srcId="{DA089793-4975-4999-A52B-651EE91730DA}" destId="{0EEA75ED-6D39-4516-8E97-D13611EF628E}" srcOrd="1" destOrd="0" presId="urn:microsoft.com/office/officeart/2005/8/layout/lProcess3"/>
    <dgm:cxn modelId="{6BEEEACE-3F8F-482B-B49F-DBDE5918B355}" type="presParOf" srcId="{DA089793-4975-4999-A52B-651EE91730DA}" destId="{0EBA0EAE-2F21-4E85-92C9-50E6977BE50C}" srcOrd="2" destOrd="0" presId="urn:microsoft.com/office/officeart/2005/8/layout/lProcess3"/>
    <dgm:cxn modelId="{3C6DA56A-8111-46E0-9DDA-756FCB987C3B}" type="presParOf" srcId="{0EBA0EAE-2F21-4E85-92C9-50E6977BE50C}" destId="{F668D32E-F538-4EFB-9EF2-9FE4BA3FCB38}" srcOrd="0" destOrd="0" presId="urn:microsoft.com/office/officeart/2005/8/layout/lProcess3"/>
    <dgm:cxn modelId="{C871FA6A-2FCB-4579-9931-BDC62A5196C9}" type="presParOf" srcId="{DA089793-4975-4999-A52B-651EE91730DA}" destId="{C631CD4A-20CE-4034-B6C4-75BB7DA2A6A8}" srcOrd="3" destOrd="0" presId="urn:microsoft.com/office/officeart/2005/8/layout/lProcess3"/>
    <dgm:cxn modelId="{481513F7-364C-445D-B948-B3484639DF9D}" type="presParOf" srcId="{DA089793-4975-4999-A52B-651EE91730DA}" destId="{1BA63240-BE5B-451D-B40C-D46C492946A5}" srcOrd="4" destOrd="0" presId="urn:microsoft.com/office/officeart/2005/8/layout/lProcess3"/>
    <dgm:cxn modelId="{CB94DFCE-B08A-4725-A8E7-979A853BBE1B}" type="presParOf" srcId="{1BA63240-BE5B-451D-B40C-D46C492946A5}" destId="{65F66A6B-97A1-4A91-BEA6-29E9A8CA017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98F7A-9161-4387-AB5F-2166D0E85277}">
      <dsp:nvSpPr>
        <dsp:cNvPr id="0" name=""/>
        <dsp:cNvSpPr/>
      </dsp:nvSpPr>
      <dsp:spPr>
        <a:xfrm>
          <a:off x="7506" y="167422"/>
          <a:ext cx="4028672" cy="639707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Better access to care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360" y="167422"/>
        <a:ext cx="3388965" cy="639707"/>
      </dsp:txXfrm>
    </dsp:sp>
    <dsp:sp modelId="{F668D32E-F538-4EFB-9EF2-9FE4BA3FCB38}">
      <dsp:nvSpPr>
        <dsp:cNvPr id="0" name=""/>
        <dsp:cNvSpPr/>
      </dsp:nvSpPr>
      <dsp:spPr>
        <a:xfrm>
          <a:off x="4969" y="877895"/>
          <a:ext cx="4033630" cy="639707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Better user experience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823" y="877895"/>
        <a:ext cx="3393923" cy="639707"/>
      </dsp:txXfrm>
    </dsp:sp>
    <dsp:sp modelId="{65F66A6B-97A1-4A91-BEA6-29E9A8CA017F}">
      <dsp:nvSpPr>
        <dsp:cNvPr id="0" name=""/>
        <dsp:cNvSpPr/>
      </dsp:nvSpPr>
      <dsp:spPr>
        <a:xfrm>
          <a:off x="2484" y="1624632"/>
          <a:ext cx="4026225" cy="639707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Better financial protection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338" y="1624632"/>
        <a:ext cx="3386518" cy="639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0.14153</cdr:x>
      <cdr:y>0.75856</cdr:y>
    </cdr:from>
    <cdr:to>
      <cdr:x>0.32093</cdr:x>
      <cdr:y>0.8388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1116193" y="3562597"/>
          <a:ext cx="1414879" cy="37684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Constitution</a:t>
          </a:r>
          <a:r>
            <a:rPr lang="en-US" sz="1400" baseline="0" dirty="0">
              <a:latin typeface="Arial" panose="020B0604020202020204" pitchFamily="34" charset="0"/>
              <a:cs typeface="Arial" panose="020B0604020202020204" pitchFamily="34" charset="0"/>
            </a:rPr>
            <a:t> &amp; Lari introduction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0.23913</cdr:x>
      <cdr:y>0.01021</cdr:y>
    </cdr:from>
    <cdr:to>
      <cdr:x>0.44991</cdr:x>
      <cdr:y>0.08237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85950" y="47968"/>
          <a:ext cx="1662359" cy="3389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Stabilization </a:t>
          </a: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&amp; 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Early Reform</a:t>
          </a:r>
          <a:endParaRPr lang="en-US" sz="1400" b="1" baseline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0.47101</cdr:x>
      <cdr:y>7.77173E-5</cdr:y>
    </cdr:from>
    <cdr:to>
      <cdr:x>0.76865</cdr:x>
      <cdr:y>0.05384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714750" y="365"/>
          <a:ext cx="2347397" cy="25248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baseline="0" dirty="0">
              <a:latin typeface="Arial" panose="020B0604020202020204" pitchFamily="34" charset="0"/>
              <a:cs typeface="Arial" panose="020B0604020202020204" pitchFamily="34" charset="0"/>
            </a:rPr>
            <a:t>Liberalization </a:t>
          </a:r>
          <a:r>
            <a:rPr lang="en-US" sz="14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&amp; </a:t>
          </a: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 xmlns:a="http://schemas.openxmlformats.org/drawingml/2006/main">
          <a:pPr algn="ctr"/>
          <a:r>
            <a:rPr lang="en-US" sz="14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pro-market </a:t>
          </a:r>
          <a:r>
            <a:rPr lang="en-US" sz="1400" b="1" baseline="0" dirty="0">
              <a:latin typeface="Arial" panose="020B0604020202020204" pitchFamily="34" charset="0"/>
              <a:cs typeface="Arial" panose="020B0604020202020204" pitchFamily="34" charset="0"/>
            </a:rPr>
            <a:t>reforms 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0.77053</cdr:x>
      <cdr:y>0.15824</cdr:y>
    </cdr:from>
    <cdr:to>
      <cdr:x>1</cdr:x>
      <cdr:y>0.37077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076950" y="743197"/>
          <a:ext cx="1809750" cy="99814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>
            <a:spcBef>
              <a:spcPts val="1000"/>
            </a:spcBef>
          </a:pP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EU Association </a:t>
          </a:r>
        </a:p>
        <a:p xmlns:a="http://schemas.openxmlformats.org/drawingml/2006/main">
          <a:pPr algn="r">
            <a:spcBef>
              <a:spcPts val="1000"/>
            </a:spcBef>
          </a:pP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DCFTA</a:t>
          </a:r>
        </a:p>
        <a:p xmlns:a="http://schemas.openxmlformats.org/drawingml/2006/main">
          <a:pPr algn="r">
            <a:spcBef>
              <a:spcPts val="1000"/>
            </a:spcBef>
          </a:pP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Visa liberalization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0.08276</cdr:x>
      <cdr:y>0.14202</cdr:y>
    </cdr:from>
    <cdr:to>
      <cdr:x>0.27408</cdr:x>
      <cdr:y>0.20183</cdr:y>
    </cdr:to>
    <cdr:sp macro="" textlink="">
      <cdr:nvSpPr>
        <cdr:cNvPr id="6" name="Text Box 5"/>
        <cdr:cNvSpPr txBox="1"/>
      </cdr:nvSpPr>
      <cdr:spPr>
        <a:xfrm xmlns:a="http://schemas.openxmlformats.org/drawingml/2006/main">
          <a:off x="685800" y="666997"/>
          <a:ext cx="1585410" cy="280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Independence</a:t>
          </a:r>
        </a:p>
      </cdr:txBody>
    </cdr:sp>
  </cdr:relSizeAnchor>
  <cdr:relSizeAnchor xmlns:cdr="http://schemas.openxmlformats.org/drawingml/2006/chartDrawing">
    <cdr:from>
      <cdr:x>0.49034</cdr:x>
      <cdr:y>0.61254</cdr:y>
    </cdr:from>
    <cdr:to>
      <cdr:x>0.65945</cdr:x>
      <cdr:y>0.76361</cdr:y>
    </cdr:to>
    <cdr:sp macro="" textlink="">
      <cdr:nvSpPr>
        <cdr:cNvPr id="7" name="Text Box 6"/>
        <cdr:cNvSpPr txBox="1"/>
      </cdr:nvSpPr>
      <cdr:spPr>
        <a:xfrm xmlns:a="http://schemas.openxmlformats.org/drawingml/2006/main">
          <a:off x="3867150" y="2876797"/>
          <a:ext cx="1333758" cy="709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0.60628</cdr:x>
      <cdr:y>0.41784</cdr:y>
    </cdr:from>
    <cdr:to>
      <cdr:x>0.76505</cdr:x>
      <cdr:y>0.59632</cdr:y>
    </cdr:to>
    <cdr:sp macro="" textlink="">
      <cdr:nvSpPr>
        <cdr:cNvPr id="8" name="Text Box 7"/>
        <cdr:cNvSpPr txBox="1"/>
      </cdr:nvSpPr>
      <cdr:spPr>
        <a:xfrm xmlns:a="http://schemas.openxmlformats.org/drawingml/2006/main">
          <a:off x="4781550" y="1962397"/>
          <a:ext cx="1252172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Russian-Georgian 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War</a:t>
          </a:r>
        </a:p>
      </cdr:txBody>
    </cdr:sp>
  </cdr:relSizeAnchor>
  <cdr:relSizeAnchor xmlns:cdr="http://schemas.openxmlformats.org/drawingml/2006/chartDrawing">
    <cdr:from>
      <cdr:x>0.77053</cdr:x>
      <cdr:y>0</cdr:y>
    </cdr:from>
    <cdr:to>
      <cdr:x>1</cdr:x>
      <cdr:y>0.06226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076950" y="-1466603"/>
          <a:ext cx="1809750" cy="29238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>
            <a:alpha val="0"/>
          </a:schemeClr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Stabilization &amp; Development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1525" cy="464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668" y="1"/>
            <a:ext cx="2981525" cy="464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C6A0DC-4D3A-4F31-ACF4-DCA3DE739D81}" type="datetimeFigureOut">
              <a:rPr lang="en-US"/>
              <a:pPr>
                <a:defRPr/>
              </a:pPr>
              <a:t>18-Jan-18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012"/>
            <a:ext cx="2981525" cy="4648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668" y="8830012"/>
            <a:ext cx="2981525" cy="4648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F6753F-F0E3-4727-904A-DB1EBF212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354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1525" cy="464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668" y="1"/>
            <a:ext cx="2981525" cy="464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A259BA-205C-40C1-AE89-81059E38544B}" type="datetimeFigureOut">
              <a:rPr lang="en-US"/>
              <a:pPr>
                <a:defRPr/>
              </a:pPr>
              <a:t>18-Jan-18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670" y="4415754"/>
            <a:ext cx="5504477" cy="418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012"/>
            <a:ext cx="2981525" cy="4648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668" y="8830012"/>
            <a:ext cx="2981525" cy="4648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038D2B-4BD2-497C-8E71-D70EE13E7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5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34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EA5C9-79DF-4EAB-B6EC-DD2CD99996A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524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7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0ACB-3D6A-4C81-884E-7407748451C4}" type="slidenum">
              <a:rPr lang="ka-GE" smtClean="0"/>
              <a:t>13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897419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8755" y="4363208"/>
            <a:ext cx="5504477" cy="4184053"/>
          </a:xfrm>
        </p:spPr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90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09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2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6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47CFE-4623-40BD-9CB6-CF10C0BDBC1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05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4682-2967-4308-8320-C0028E82A1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51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669" y="4415754"/>
            <a:ext cx="6087306" cy="4184053"/>
          </a:xfrm>
        </p:spPr>
        <p:txBody>
          <a:bodyPr/>
          <a:lstStyle/>
          <a:p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F4682-2967-4308-8320-C0028E82A1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51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40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AD108-9870-4C2A-A7CB-E56A06B87235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30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59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EA5C9-79DF-4EAB-B6EC-DD2CD99996A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800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6013" y="696913"/>
            <a:ext cx="4649787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59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EA5C9-79DF-4EAB-B6EC-DD2CD99996A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80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975E-CD6C-441E-A07B-D657ECD97421}" type="datetime1">
              <a:rPr lang="en-US"/>
              <a:pPr>
                <a:defRPr/>
              </a:pPr>
              <a:t>18-Jan-18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76FD4-9C7C-4FB7-8DA8-6C94B568D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3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575A-4521-4A2C-B4AE-D5D1BC4425FB}" type="datetime1">
              <a:rPr lang="en-US"/>
              <a:pPr>
                <a:defRPr/>
              </a:pPr>
              <a:t>18-Jan-18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481AA-70E7-4BD4-B817-48858F874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4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4217-1ABD-42DF-8DDE-42929C18B2B4}" type="datetime1">
              <a:rPr lang="en-US"/>
              <a:pPr>
                <a:defRPr/>
              </a:pPr>
              <a:t>18-Jan-18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7D6B-BE32-483A-98FD-4FFE045C9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33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1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165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E3A7F-4ED5-435F-BAB5-536CAF6CAC1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9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C878-C189-405F-B9DA-B69F4DFAF7F7}" type="datetime1">
              <a:rPr lang="en-US"/>
              <a:pPr>
                <a:defRPr/>
              </a:pPr>
              <a:t>18-Jan-18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379A-5A7A-4A2E-B8BF-0FBCB5EBC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8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49FA4-8579-4447-8FCC-3D1B9635BF74}" type="datetime1">
              <a:rPr lang="en-US"/>
              <a:pPr>
                <a:defRPr/>
              </a:pPr>
              <a:t>18-Jan-18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0B1F-730C-4DDB-B480-D7F964733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6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632E-2EAF-4E63-9483-61ED90974AF3}" type="datetime1">
              <a:rPr lang="en-US"/>
              <a:pPr>
                <a:defRPr/>
              </a:pPr>
              <a:t>18-Jan-18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0FA9-B43B-4707-8306-3A5AACD7A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3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573F-CB88-4D72-8597-D9B2A2FB4FF2}" type="datetime1">
              <a:rPr lang="en-US"/>
              <a:pPr>
                <a:defRPr/>
              </a:pPr>
              <a:t>18-Jan-18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D69C-63FC-47F4-AE25-EC5BB7CA0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2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B805C-3638-4343-824D-74BC941BBC01}" type="datetime1">
              <a:rPr lang="en-US"/>
              <a:pPr>
                <a:defRPr/>
              </a:pPr>
              <a:t>18-Jan-18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79DC-B643-403A-8DFE-89408F360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7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29F3-120A-4180-B9FC-AC7AF240AD46}" type="datetime1">
              <a:rPr lang="en-US"/>
              <a:pPr>
                <a:defRPr/>
              </a:pPr>
              <a:t>18-Jan-18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2BB2-22F5-4389-B625-20DF7C522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47C2-710D-4F89-9B4E-61548951AB2D}" type="datetime1">
              <a:rPr lang="en-US"/>
              <a:pPr>
                <a:defRPr/>
              </a:pPr>
              <a:t>18-Jan-18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61E6-2D68-40C9-B133-94F66584B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6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FAFB-1253-48DA-87CC-94F44FB5E089}" type="datetime1">
              <a:rPr lang="en-US"/>
              <a:pPr>
                <a:defRPr/>
              </a:pPr>
              <a:t>18-Jan-18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6330C-CC95-44DC-8345-068D35688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7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9BA302-D067-4A9D-A03E-FD0E04E82735}" type="datetime1">
              <a:rPr lang="en-US"/>
              <a:pPr>
                <a:defRPr/>
              </a:pPr>
              <a:t>18-Jan-18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E7E6CF-B8FF-4B76-821B-9C96A18B3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MOH ppt-0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MOH ppt-0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MOH ppt-0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google.ge/url?sa=i&amp;rct=j&amp;q=&amp;esrc=s&amp;frm=1&amp;source=images&amp;cd=&amp;cad=rja&amp;docid=Esm2TgTCE6iy7M&amp;tbnid=f5TVPqEzJIguEM:&amp;ved=0CAUQjRw&amp;url=http://www.abandonthecube.com/Destinations/Georgia.html&amp;ei=vgU4UpOlIsLkswbbuICYDQ&amp;psig=AFQjCNFeYivnBgeDkbwZRJlSlTsp983hqQ&amp;ust=1379489571209217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458200" cy="2990850"/>
          </a:xfrm>
        </p:spPr>
        <p:txBody>
          <a:bodyPr/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SYSTEM ACHIEVEMENTS AND CHALLENGES</a:t>
            </a:r>
            <a:b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</a:t>
            </a:r>
            <a:b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en-US" altLang="en-US" sz="3600" b="1" dirty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altLang="en-US" sz="3600" b="1" dirty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altLang="en-US" sz="3600" b="1" dirty="0">
                <a:solidFill>
                  <a:srgbClr val="002060"/>
                </a:solidFill>
                <a:latin typeface="Arial" charset="0"/>
              </a:rPr>
            </a:b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David </a:t>
            </a:r>
            <a:r>
              <a:rPr lang="en-US" sz="24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Sergeenko</a:t>
            </a:r>
            <a:endParaRPr lang="en-US" sz="24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 of </a:t>
            </a:r>
            <a:r>
              <a:rPr lang="en-US" sz="2400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</a:t>
            </a:r>
            <a:r>
              <a:rPr lang="en-US" sz="2400" dirty="0" err="1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Health and Social Affairs</a:t>
            </a:r>
          </a:p>
          <a:p>
            <a:r>
              <a:rPr lang="en-US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January, 2018</a:t>
            </a:r>
            <a:endParaRPr lang="en-US" sz="20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89931"/>
            <a:ext cx="90678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 Health Care </a:t>
            </a:r>
            <a:r>
              <a:rPr lang="ka-GE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Socially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Oriented Political Platform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530538"/>
              </p:ext>
            </p:extLst>
          </p:nvPr>
        </p:nvGraphicFramePr>
        <p:xfrm>
          <a:off x="4951863" y="2598761"/>
          <a:ext cx="4038600" cy="243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5029200" y="1760561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Reforms have moved Georgia closer to universal health coverage</a:t>
            </a:r>
          </a:p>
        </p:txBody>
      </p:sp>
      <p:sp>
        <p:nvSpPr>
          <p:cNvPr id="2" name="Right Arrow Callout 1"/>
          <p:cNvSpPr/>
          <p:nvPr/>
        </p:nvSpPr>
        <p:spPr>
          <a:xfrm>
            <a:off x="36394" y="1981200"/>
            <a:ext cx="4840406" cy="3429000"/>
          </a:xfrm>
          <a:prstGeom prst="rightArrowCallout">
            <a:avLst>
              <a:gd name="adj1" fmla="val 8582"/>
              <a:gd name="adj2" fmla="val 10448"/>
              <a:gd name="adj3" fmla="val 23881"/>
              <a:gd name="adj4" fmla="val 788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/>
              <a:t>Unprecedented Expansion of State Budget for Health care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000" b="1" dirty="0">
                <a:solidFill>
                  <a:srgbClr val="C00000"/>
                </a:solidFill>
              </a:rPr>
              <a:t>365 mill GEL in </a:t>
            </a:r>
            <a:r>
              <a:rPr lang="ka-GE" sz="2000" b="1" dirty="0">
                <a:solidFill>
                  <a:srgbClr val="C00000"/>
                </a:solidFill>
              </a:rPr>
              <a:t>2012 </a:t>
            </a:r>
            <a:r>
              <a:rPr lang="en-US" sz="2000" b="1" dirty="0">
                <a:solidFill>
                  <a:srgbClr val="C00000"/>
                </a:solidFill>
                <a:sym typeface="Wingdings" pitchFamily="2" charset="2"/>
              </a:rPr>
              <a:t> 1017 Mill Gel in </a:t>
            </a:r>
            <a:r>
              <a:rPr lang="ka-GE" sz="2000" b="1" dirty="0">
                <a:solidFill>
                  <a:srgbClr val="C00000"/>
                </a:solidFill>
                <a:sym typeface="Wingdings" pitchFamily="2" charset="2"/>
              </a:rPr>
              <a:t>201</a:t>
            </a:r>
            <a:r>
              <a:rPr lang="en-US" sz="2000" b="1" dirty="0">
                <a:solidFill>
                  <a:srgbClr val="C00000"/>
                </a:solidFill>
                <a:sym typeface="Wingdings" pitchFamily="2" charset="2"/>
              </a:rPr>
              <a:t>6</a:t>
            </a:r>
            <a:r>
              <a:rPr lang="ka-GE" sz="20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2000" b="1" dirty="0"/>
              <a:t>Launch of Universal Health Care Program in February 2013</a:t>
            </a:r>
          </a:p>
        </p:txBody>
      </p:sp>
    </p:spTree>
    <p:extLst>
      <p:ext uri="{BB962C8B-B14F-4D97-AF65-F5344CB8AC3E}">
        <p14:creationId xmlns:p14="http://schemas.microsoft.com/office/powerpoint/2010/main" val="1252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8480" cy="71878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ealth sector expenditures</a:t>
            </a:r>
            <a:endParaRPr lang="sl-SI" sz="2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256882"/>
              </p:ext>
            </p:extLst>
          </p:nvPr>
        </p:nvGraphicFramePr>
        <p:xfrm>
          <a:off x="2275" y="2016641"/>
          <a:ext cx="4724400" cy="407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39650" y="6172200"/>
            <a:ext cx="3429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Georgia NHA 20</a:t>
            </a:r>
            <a:r>
              <a:rPr lang="ka-GE" sz="1050" dirty="0" smtClean="0"/>
              <a:t>10-</a:t>
            </a:r>
            <a:r>
              <a:rPr lang="en-US" sz="1050" dirty="0" smtClean="0"/>
              <a:t>2016  (</a:t>
            </a:r>
            <a:r>
              <a:rPr lang="en-US" sz="1050" dirty="0" err="1" smtClean="0"/>
              <a:t>MoLHSA</a:t>
            </a:r>
            <a:r>
              <a:rPr lang="en-US" sz="1050" dirty="0" smtClean="0"/>
              <a:t>, 2017)</a:t>
            </a:r>
            <a:endParaRPr lang="en-US" sz="1050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92419"/>
              </p:ext>
            </p:extLst>
          </p:nvPr>
        </p:nvGraphicFramePr>
        <p:xfrm>
          <a:off x="4953000" y="1899683"/>
          <a:ext cx="4067601" cy="407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77134" y="1219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Out-of-Pocket Payment as % of Total Health Expenditure, Georgia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465421"/>
            <a:ext cx="4254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Public Health Expenditure, Georgia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" y="414821"/>
            <a:ext cx="4752528" cy="8290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Coverage of Healthcare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9599" y="4323161"/>
            <a:ext cx="5102602" cy="600328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UHC Program has led to a major expansion in population entitlement to publicly financed health services (HUES) 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79761" y="886682"/>
          <a:ext cx="525633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5724128" y="581116"/>
          <a:ext cx="4038600" cy="230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367554"/>
              </p:ext>
            </p:extLst>
          </p:nvPr>
        </p:nvGraphicFramePr>
        <p:xfrm>
          <a:off x="5652120" y="3216885"/>
          <a:ext cx="4038600" cy="240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65440" y="2699628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Hospitalization per 100 population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5440" y="5511885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0000"/>
                </a:solidFill>
              </a:rPr>
              <a:t>Ambulatory care visits per person per years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28356" y="10802"/>
            <a:ext cx="462724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panose="020B0604020202020204" pitchFamily="34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kern="0" dirty="0">
                <a:solidFill>
                  <a:srgbClr val="C00000"/>
                </a:solidFill>
              </a:rPr>
              <a:t>Services utilization</a:t>
            </a:r>
          </a:p>
        </p:txBody>
      </p:sp>
    </p:spTree>
    <p:extLst>
      <p:ext uri="{BB962C8B-B14F-4D97-AF65-F5344CB8AC3E}">
        <p14:creationId xmlns:p14="http://schemas.microsoft.com/office/powerpoint/2010/main" val="1015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62" y="116622"/>
            <a:ext cx="8748464" cy="109728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</a:rPr>
              <a:t>National Hepatitis C Elimination Program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99011"/>
              </p:ext>
            </p:extLst>
          </p:nvPr>
        </p:nvGraphicFramePr>
        <p:xfrm>
          <a:off x="241817" y="836712"/>
          <a:ext cx="2972318" cy="1638741"/>
        </p:xfrm>
        <a:graphic>
          <a:graphicData uri="http://schemas.openxmlformats.org/drawingml/2006/table">
            <a:tbl>
              <a:tblPr/>
              <a:tblGrid>
                <a:gridCol w="22292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30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541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National wide 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survey, 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</a:t>
                      </a:r>
                    </a:p>
                  </a:txBody>
                  <a:tcPr marL="68580" marR="68580" marT="34299" marB="342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68580" marR="68580" marT="34299" marB="342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Anti-HCV+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7.7%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HCV RNA+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5.4%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5986572"/>
                  </a:ext>
                </a:extLst>
              </a:tr>
            </a:tbl>
          </a:graphicData>
        </a:graphic>
      </p:graphicFrame>
      <p:graphicFrame>
        <p:nvGraphicFramePr>
          <p:cNvPr id="195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635550"/>
              </p:ext>
            </p:extLst>
          </p:nvPr>
        </p:nvGraphicFramePr>
        <p:xfrm>
          <a:off x="0" y="2475453"/>
          <a:ext cx="3669715" cy="365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r:id="rId4" imgW="4365114" imgH="4749196" progId="Excel.Chart.8">
                  <p:embed/>
                </p:oleObj>
              </mc:Choice>
              <mc:Fallback>
                <p:oleObj r:id="rId4" imgW="4365114" imgH="474919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75453"/>
                        <a:ext cx="3669715" cy="3652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1120243"/>
            <a:ext cx="5782218" cy="4598891"/>
          </a:xfrm>
          <a:prstGeom prst="rect">
            <a:avLst/>
          </a:prstGeom>
        </p:spPr>
      </p:pic>
      <p:sp>
        <p:nvSpPr>
          <p:cNvPr id="19" name="Rectangle 1">
            <a:extLst>
              <a:ext uri="{FF2B5EF4-FFF2-40B4-BE49-F238E27FC236}">
                <a16:creationId xmlns:a16="http://schemas.microsoft.com/office/drawing/2014/main" xmlns="" id="{25C3445E-424D-46F9-8E88-0F7E0361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191000"/>
            <a:ext cx="2667000" cy="13388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b="1" dirty="0" err="1">
                <a:solidFill>
                  <a:srgbClr val="FF0000"/>
                </a:solidFill>
                <a:latin typeface="Arial" panose="020B0604020202020204" pitchFamily="34" charset="0"/>
              </a:rPr>
              <a:t>Sofosbuvir</a:t>
            </a:r>
            <a:r>
              <a:rPr lang="en-US" altLang="en-US" sz="1350" b="1" dirty="0">
                <a:solidFill>
                  <a:srgbClr val="FF0000"/>
                </a:solidFill>
                <a:latin typeface="Arial" panose="020B0604020202020204" pitchFamily="34" charset="0"/>
              </a:rPr>
              <a:t>-based regimens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350" b="1" dirty="0" err="1">
                <a:latin typeface="Arial" panose="020B0604020202020204" pitchFamily="34" charset="0"/>
              </a:rPr>
              <a:t>SVR</a:t>
            </a:r>
            <a:r>
              <a:rPr lang="en-US" altLang="ka-GE" sz="1350" b="1" dirty="0">
                <a:latin typeface="Arial" panose="020B0604020202020204" pitchFamily="34" charset="0"/>
              </a:rPr>
              <a:t> achieved: 82%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35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b="1" dirty="0" err="1">
                <a:solidFill>
                  <a:srgbClr val="FF0000"/>
                </a:solidFill>
                <a:latin typeface="Arial" panose="020B0604020202020204" pitchFamily="34" charset="0"/>
              </a:rPr>
              <a:t>Harvoni</a:t>
            </a:r>
            <a:r>
              <a:rPr lang="en-US" altLang="en-US" sz="1350" b="1" dirty="0">
                <a:solidFill>
                  <a:srgbClr val="FF0000"/>
                </a:solidFill>
                <a:latin typeface="Arial" panose="020B0604020202020204" pitchFamily="34" charset="0"/>
              </a:rPr>
              <a:t>-based regimens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350" b="1" dirty="0" err="1">
                <a:latin typeface="Arial" panose="020B0604020202020204" pitchFamily="34" charset="0"/>
              </a:rPr>
              <a:t>SVR</a:t>
            </a:r>
            <a:r>
              <a:rPr lang="en-US" altLang="ka-GE" sz="1350" b="1" dirty="0">
                <a:latin typeface="Arial" panose="020B0604020202020204" pitchFamily="34" charset="0"/>
              </a:rPr>
              <a:t> achieved: 98.2%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5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xmlns="" id="{25C3445E-424D-46F9-8E88-0F7E0361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709" y="2667000"/>
            <a:ext cx="2976291" cy="10233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altLang="en-US" sz="135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Screened  - </a:t>
            </a:r>
            <a:r>
              <a:rPr lang="en-US" altLang="en-US" sz="1350" b="1" dirty="0">
                <a:solidFill>
                  <a:srgbClr val="FF0000"/>
                </a:solidFill>
                <a:latin typeface="Arial" panose="020B0604020202020204" pitchFamily="34" charset="0"/>
              </a:rPr>
              <a:t>1,200,00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altLang="en-US" sz="135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Started Treatment - </a:t>
            </a:r>
            <a:r>
              <a:rPr lang="en-US" altLang="en-US" sz="135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43000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altLang="ka-GE" sz="135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Completed treatment - </a:t>
            </a:r>
            <a:r>
              <a:rPr lang="en-US" altLang="ka-GE" sz="135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37948</a:t>
            </a:r>
            <a:endParaRPr lang="en-US" altLang="ka-GE" sz="135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85800" y="1219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366"/>
                </a:solidFill>
              </a:rPr>
              <a:t>Emergency </a:t>
            </a:r>
            <a:r>
              <a:rPr lang="en-US" b="1" dirty="0" smtClean="0">
                <a:solidFill>
                  <a:srgbClr val="003366"/>
                </a:solidFill>
              </a:rPr>
              <a:t>Preparedness</a:t>
            </a:r>
            <a:endParaRPr lang="en-US" b="1" dirty="0">
              <a:solidFill>
                <a:srgbClr val="0033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0" y="5257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66"/>
                </a:solidFill>
              </a:rPr>
              <a:t>IHR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400" y="5334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66"/>
                </a:solidFill>
              </a:rPr>
              <a:t>GHSA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81400" y="4572000"/>
            <a:ext cx="5261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ka-GE" sz="1600" b="1" dirty="0" smtClean="0">
                <a:solidFill>
                  <a:srgbClr val="003366"/>
                </a:solidFill>
                <a:latin typeface="+mn-lt"/>
              </a:rPr>
              <a:t>Georgia, </a:t>
            </a:r>
            <a:r>
              <a:rPr lang="en-US" altLang="ka-GE" sz="1600" b="1" dirty="0">
                <a:solidFill>
                  <a:srgbClr val="003366"/>
                </a:solidFill>
                <a:latin typeface="+mn-lt"/>
              </a:rPr>
              <a:t>together with other countries is actively involved in support of the 11 Action Package objectives</a:t>
            </a:r>
            <a:r>
              <a:rPr lang="en-US" altLang="ka-GE" sz="1600" b="1" dirty="0" smtClean="0">
                <a:solidFill>
                  <a:srgbClr val="003366"/>
                </a:solidFill>
                <a:latin typeface="+mn-lt"/>
              </a:rPr>
              <a:t>:</a:t>
            </a:r>
            <a:endParaRPr lang="en-US" altLang="ka-GE" sz="1600" b="1" dirty="0">
              <a:solidFill>
                <a:srgbClr val="003366"/>
              </a:solidFill>
              <a:latin typeface="+mn-lt"/>
            </a:endParaRPr>
          </a:p>
          <a:p>
            <a:pPr lvl="1" indent="-171450" algn="just">
              <a:buFont typeface="Wingdings" panose="05000000000000000000" pitchFamily="2" charset="2"/>
              <a:buChar char="Ø"/>
              <a:defRPr/>
            </a:pPr>
            <a:r>
              <a:rPr lang="en-US" altLang="ka-GE" sz="1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ka-GE" sz="1400" b="1" dirty="0">
                <a:solidFill>
                  <a:srgbClr val="C00000"/>
                </a:solidFill>
                <a:latin typeface="Calibri"/>
                <a:cs typeface="Calibri"/>
              </a:rPr>
              <a:t>Real-Time Surveillance </a:t>
            </a:r>
            <a:r>
              <a:rPr lang="en-US" altLang="ka-GE" sz="1400" b="1" dirty="0">
                <a:solidFill>
                  <a:srgbClr val="003366"/>
                </a:solidFill>
                <a:latin typeface="Calibri"/>
                <a:cs typeface="Calibri"/>
              </a:rPr>
              <a:t>- as a leading country </a:t>
            </a:r>
          </a:p>
          <a:p>
            <a:pPr lvl="1" indent="-171450" algn="just">
              <a:buFont typeface="Wingdings" panose="05000000000000000000" pitchFamily="2" charset="2"/>
              <a:buChar char="Ø"/>
              <a:defRPr/>
            </a:pPr>
            <a:r>
              <a:rPr lang="en-US" altLang="ka-GE" sz="1400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en-US" altLang="ka-GE" sz="1400" b="1" dirty="0">
                <a:solidFill>
                  <a:srgbClr val="C00000"/>
                </a:solidFill>
                <a:latin typeface="Calibri"/>
                <a:cs typeface="Calibri"/>
              </a:rPr>
              <a:t>National Laboratory System </a:t>
            </a:r>
            <a:r>
              <a:rPr lang="en-US" altLang="ka-GE" sz="1400" b="1" dirty="0">
                <a:solidFill>
                  <a:srgbClr val="003366"/>
                </a:solidFill>
                <a:latin typeface="Calibri"/>
                <a:cs typeface="Calibri"/>
              </a:rPr>
              <a:t>– as the contributing country  </a:t>
            </a:r>
          </a:p>
          <a:p>
            <a:pPr lvl="1" indent="-171450" algn="just">
              <a:buFont typeface="Wingdings" panose="05000000000000000000" pitchFamily="2" charset="2"/>
              <a:buChar char="Ø"/>
              <a:defRPr/>
            </a:pPr>
            <a:r>
              <a:rPr lang="en-US" altLang="ka-GE" sz="1400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en-US" altLang="ka-GE" sz="1400" b="1" dirty="0">
                <a:solidFill>
                  <a:srgbClr val="C00000"/>
                </a:solidFill>
                <a:latin typeface="Calibri"/>
                <a:cs typeface="Calibri"/>
              </a:rPr>
              <a:t>Zoonotic Diseases </a:t>
            </a:r>
            <a:r>
              <a:rPr lang="en-US" altLang="ka-GE" sz="1400" b="1" dirty="0">
                <a:solidFill>
                  <a:srgbClr val="003366"/>
                </a:solidFill>
                <a:latin typeface="Calibri"/>
                <a:cs typeface="Calibri"/>
              </a:rPr>
              <a:t>– as the contributing country</a:t>
            </a:r>
            <a:endParaRPr lang="ka-GE" altLang="en-US" sz="14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endParaRPr lang="en-US" sz="2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9000" y="3372390"/>
            <a:ext cx="5482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altLang="ka-GE" sz="1400" b="1" dirty="0" smtClean="0">
              <a:solidFill>
                <a:srgbClr val="003366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ka-GE" sz="1600" b="1" dirty="0" smtClean="0">
                <a:solidFill>
                  <a:srgbClr val="17375E"/>
                </a:solidFill>
                <a:latin typeface="+mn-lt"/>
              </a:rPr>
              <a:t>WHO </a:t>
            </a:r>
            <a:r>
              <a:rPr lang="en-US" altLang="ka-GE" sz="1600" b="1" dirty="0">
                <a:solidFill>
                  <a:srgbClr val="17375E"/>
                </a:solidFill>
                <a:latin typeface="+mn-lt"/>
              </a:rPr>
              <a:t>IHR was fully implemented in </a:t>
            </a:r>
            <a:r>
              <a:rPr lang="en-US" altLang="ka-GE" sz="1600" b="1" dirty="0" smtClean="0">
                <a:solidFill>
                  <a:srgbClr val="17375E"/>
                </a:solidFill>
                <a:latin typeface="+mn-lt"/>
              </a:rPr>
              <a:t>2012;</a:t>
            </a:r>
            <a:endParaRPr lang="en-US" altLang="ka-GE" sz="1600" b="1" dirty="0">
              <a:solidFill>
                <a:srgbClr val="17375E"/>
              </a:solidFill>
              <a:latin typeface="+mn-lt"/>
            </a:endParaRPr>
          </a:p>
          <a:p>
            <a:pPr marL="285750" lvl="0" indent="-285750">
              <a:buFont typeface="Wingdings" charset="2"/>
              <a:buChar char="ü"/>
            </a:pPr>
            <a:r>
              <a:rPr lang="en-US" altLang="ka-GE" sz="1600" b="1" dirty="0" smtClean="0">
                <a:solidFill>
                  <a:srgbClr val="17375E"/>
                </a:solidFill>
                <a:latin typeface="+mn-lt"/>
              </a:rPr>
              <a:t>NCDC </a:t>
            </a:r>
            <a:r>
              <a:rPr lang="en-US" altLang="ka-GE" sz="1600" b="1" dirty="0">
                <a:solidFill>
                  <a:srgbClr val="17375E"/>
                </a:solidFill>
                <a:latin typeface="+mn-lt"/>
              </a:rPr>
              <a:t>was designated as the </a:t>
            </a:r>
            <a:r>
              <a:rPr lang="en-US" altLang="ka-GE" sz="1600" b="1" dirty="0" smtClean="0">
                <a:solidFill>
                  <a:srgbClr val="17375E"/>
                </a:solidFill>
                <a:latin typeface="+mn-lt"/>
              </a:rPr>
              <a:t>national IHR </a:t>
            </a:r>
            <a:r>
              <a:rPr lang="en-US" altLang="ka-GE" sz="1600" b="1" dirty="0">
                <a:solidFill>
                  <a:srgbClr val="17375E"/>
                </a:solidFill>
                <a:latin typeface="+mn-lt"/>
              </a:rPr>
              <a:t>Focal </a:t>
            </a:r>
            <a:r>
              <a:rPr lang="en-US" altLang="ka-GE" sz="1600" b="1" dirty="0" smtClean="0">
                <a:solidFill>
                  <a:srgbClr val="17375E"/>
                </a:solidFill>
                <a:latin typeface="+mn-lt"/>
              </a:rPr>
              <a:t>Point;</a:t>
            </a:r>
            <a:endParaRPr lang="en-US" altLang="ka-GE" sz="1600" b="1" dirty="0">
              <a:solidFill>
                <a:srgbClr val="17375E"/>
              </a:solidFill>
              <a:latin typeface="+mn-lt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ka-GE" sz="1600" b="1" dirty="0" smtClean="0">
                <a:solidFill>
                  <a:srgbClr val="17375E"/>
                </a:solidFill>
                <a:latin typeface="+mn-lt"/>
              </a:rPr>
              <a:t>24/7 Duty Officer System is established;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9000" y="839040"/>
            <a:ext cx="5715000" cy="281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kern="0" dirty="0">
              <a:solidFill>
                <a:srgbClr val="10253F"/>
              </a:solidFill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400" b="1" kern="0" dirty="0" smtClean="0">
              <a:solidFill>
                <a:srgbClr val="10253F"/>
              </a:solidFill>
              <a:latin typeface="+mn-lt"/>
            </a:endParaRP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The </a:t>
            </a:r>
            <a:r>
              <a:rPr lang="en-US" sz="1600" b="1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revision of Epidemics, Pandemics and Biological Incidents Response Plan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ü"/>
            </a:pPr>
            <a:r>
              <a:rPr lang="en-US" sz="1600" b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Updating/Developing disease specific plans:</a:t>
            </a:r>
          </a:p>
          <a:p>
            <a:pPr marL="1085850" lvl="2" indent="-1714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 i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400" b="1" i="1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Influenza Response Plan </a:t>
            </a:r>
            <a:endParaRPr lang="en-US" sz="1400" b="1" i="1" kern="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085850" lvl="2" indent="-1714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 i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Ebola </a:t>
            </a:r>
            <a:r>
              <a:rPr lang="en-US" sz="1400" b="1" i="1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virus </a:t>
            </a:r>
            <a:endParaRPr lang="en-US" sz="1400" b="1" i="1" kern="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1085850" lvl="2" indent="-1714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 i="1" kern="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Zika</a:t>
            </a:r>
            <a:r>
              <a:rPr lang="en-US" sz="1400" b="1" i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Virus </a:t>
            </a:r>
          </a:p>
          <a:p>
            <a:pPr marL="1085850" lvl="2" indent="-1714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 i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Crimean-Congo Hemorrhagic fever </a:t>
            </a:r>
          </a:p>
          <a:p>
            <a:pPr marL="1085850" lvl="2" indent="-1714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 i="1" kern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</a:t>
            </a:r>
            <a:r>
              <a:rPr lang="en-US" sz="1400" b="1" i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olio </a:t>
            </a:r>
          </a:p>
          <a:p>
            <a:pPr marL="1085850" lvl="2" indent="-1714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1400" b="1" i="1" kern="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Dengue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2849" y="352404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Public health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Emergency Preparedness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Responsible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apacity</a:t>
            </a:r>
            <a:endParaRPr lang="ka-GE" sz="2400" b="1" dirty="0">
              <a:solidFill>
                <a:schemeClr val="tx2">
                  <a:lumMod val="50000"/>
                </a:schemeClr>
              </a:solidFill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19" y="1750268"/>
            <a:ext cx="3178482" cy="3725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 Challenges </a:t>
            </a:r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future </a:t>
            </a:r>
            <a:r>
              <a:rPr lang="en-US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plans… </a:t>
            </a:r>
            <a:endParaRPr lang="en-US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▪ </a:t>
            </a:r>
            <a:r>
              <a:rPr lang="en-US" dirty="0" smtClean="0"/>
              <a:t>   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very low public spending on 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annually is increase public investment in health care</a:t>
            </a:r>
          </a:p>
          <a:p>
            <a:pPr marL="57150" indent="0">
              <a:spcBef>
                <a:spcPts val="1800"/>
              </a:spcBef>
              <a:buNone/>
            </a:pPr>
            <a:r>
              <a:rPr lang="en-US" dirty="0" smtClean="0"/>
              <a:t>▪   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Expenses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on outpatient medications are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started and is continuing expand access to outpatient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</a:p>
          <a:p>
            <a:pPr marL="403225" indent="-403225">
              <a:spcBef>
                <a:spcPts val="1800"/>
              </a:spcBef>
              <a:buNone/>
            </a:pPr>
            <a:r>
              <a:rPr lang="en-US" dirty="0" smtClean="0"/>
              <a:t>▪   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Purchasing strategies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need improvement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for ensuring quality and containing costs</a:t>
            </a:r>
          </a:p>
          <a:p>
            <a:pPr lvl="1"/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of active purchasing, selective contracting and performance based financing</a:t>
            </a:r>
          </a:p>
          <a:p>
            <a:pPr lvl="1"/>
            <a:endParaRPr lang="en-US" b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45" y="228600"/>
            <a:ext cx="8839200" cy="838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Demographic and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Socio-Economic 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ituation, 2016 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4917" y="1924707"/>
            <a:ext cx="1982657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2517" y="2403611"/>
            <a:ext cx="1626166" cy="20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85" y="5132327"/>
            <a:ext cx="5646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per capita – 104 $US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as % of GDP – 2.8%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as % of State Budget – 8%</a:t>
            </a:r>
          </a:p>
        </p:txBody>
      </p:sp>
      <p:pic>
        <p:nvPicPr>
          <p:cNvPr id="9" name="Picture 4" descr="http://www.abandonthecube.com/Content/Georgia%20Regional%20Map%20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7" t="18668" r="6179" b="33767"/>
          <a:stretch/>
        </p:blipFill>
        <p:spPr bwMode="auto">
          <a:xfrm>
            <a:off x="-43884" y="2068830"/>
            <a:ext cx="8965440" cy="46416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sp>
        <p:nvSpPr>
          <p:cNvPr id="10" name="Rectangle 9"/>
          <p:cNvSpPr/>
          <p:nvPr/>
        </p:nvSpPr>
        <p:spPr>
          <a:xfrm>
            <a:off x="3657600" y="1600200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0" y="2819400"/>
            <a:ext cx="6718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Maternal Mortality (per 100000 live birth</a:t>
            </a:r>
            <a:r>
              <a:rPr lang="en-US" b="1" dirty="0" smtClean="0"/>
              <a:t>) – 22.9</a:t>
            </a:r>
          </a:p>
          <a:p>
            <a:r>
              <a:rPr lang="en-US" b="1" dirty="0"/>
              <a:t>Infant mortality (per 1000 live birth</a:t>
            </a:r>
            <a:r>
              <a:rPr lang="en-US" b="1" dirty="0" smtClean="0"/>
              <a:t>) </a:t>
            </a:r>
            <a:r>
              <a:rPr lang="ka-GE" b="1" dirty="0" smtClean="0"/>
              <a:t> </a:t>
            </a:r>
            <a:r>
              <a:rPr lang="en-US" b="1" dirty="0" smtClean="0"/>
              <a:t>– 9.0</a:t>
            </a:r>
          </a:p>
          <a:p>
            <a:r>
              <a:rPr lang="en-US" b="1" dirty="0"/>
              <a:t>Under 5 mortality rate (per 1000 live birth</a:t>
            </a:r>
            <a:r>
              <a:rPr lang="en-US" b="1" dirty="0" smtClean="0"/>
              <a:t>) – 10.7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0862" y="4154268"/>
            <a:ext cx="629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GDP per capita (at current prices), </a:t>
            </a:r>
            <a:r>
              <a:rPr lang="ka-GE" b="1" dirty="0" smtClean="0"/>
              <a:t>(2016) </a:t>
            </a:r>
            <a:r>
              <a:rPr lang="en-US" b="1" dirty="0" smtClean="0"/>
              <a:t>– </a:t>
            </a:r>
            <a:r>
              <a:rPr lang="ka-GE" b="1" dirty="0" smtClean="0"/>
              <a:t>385</a:t>
            </a:r>
            <a:r>
              <a:rPr lang="en-US" b="1" dirty="0" smtClean="0"/>
              <a:t>2</a:t>
            </a:r>
            <a:r>
              <a:rPr lang="ka-GE" b="1" dirty="0" smtClean="0"/>
              <a:t> </a:t>
            </a:r>
            <a:r>
              <a:rPr lang="en-US" b="1" dirty="0" smtClean="0"/>
              <a:t>$US</a:t>
            </a:r>
          </a:p>
          <a:p>
            <a:r>
              <a:rPr lang="en-US" b="1" dirty="0"/>
              <a:t>GDP real growth – </a:t>
            </a:r>
            <a:r>
              <a:rPr lang="en-US" b="1" dirty="0" smtClean="0"/>
              <a:t>2.7%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540589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Government expenditure on health as % of </a:t>
            </a:r>
            <a:r>
              <a:rPr lang="en-US" b="1" dirty="0" smtClean="0"/>
              <a:t>GDP – 3%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/>
              <a:t>General Government expenditure on health per capita (USD</a:t>
            </a:r>
            <a:r>
              <a:rPr lang="en-US" b="1" dirty="0" smtClean="0"/>
              <a:t>) – </a:t>
            </a:r>
            <a:r>
              <a:rPr lang="ka-GE" b="1" dirty="0" smtClean="0"/>
              <a:t>1</a:t>
            </a:r>
            <a:r>
              <a:rPr lang="en-US" b="1" dirty="0" smtClean="0"/>
              <a:t>16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1562472" cy="20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71332" y="1203282"/>
            <a:ext cx="7550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Population</a:t>
            </a:r>
            <a:r>
              <a:rPr lang="ka-GE" b="1" dirty="0" smtClean="0"/>
              <a:t> </a:t>
            </a:r>
            <a:r>
              <a:rPr lang="en-US" b="1" dirty="0" smtClean="0"/>
              <a:t>– 3 719 300</a:t>
            </a:r>
          </a:p>
          <a:p>
            <a:r>
              <a:rPr lang="en-US" b="1" dirty="0"/>
              <a:t>Birth rate (per thousand population) – </a:t>
            </a:r>
            <a:r>
              <a:rPr lang="en-US" b="1" dirty="0" smtClean="0"/>
              <a:t>1</a:t>
            </a:r>
            <a:r>
              <a:rPr lang="ka-GE" b="1" dirty="0"/>
              <a:t>5</a:t>
            </a:r>
            <a:r>
              <a:rPr lang="en-US" b="1" dirty="0" smtClean="0"/>
              <a:t>.</a:t>
            </a:r>
            <a:r>
              <a:rPr lang="ka-GE" b="1" dirty="0" smtClean="0"/>
              <a:t>2</a:t>
            </a:r>
            <a:endParaRPr lang="en-US" b="1" dirty="0"/>
          </a:p>
          <a:p>
            <a:r>
              <a:rPr lang="en-US" b="1" dirty="0"/>
              <a:t>Mortality rate (per thousand population</a:t>
            </a:r>
            <a:r>
              <a:rPr lang="en-US" b="1" dirty="0" smtClean="0"/>
              <a:t>) – 13.</a:t>
            </a:r>
            <a:r>
              <a:rPr lang="ka-GE" b="1" dirty="0" smtClean="0"/>
              <a:t>7</a:t>
            </a:r>
            <a:endParaRPr lang="en-US" b="1" dirty="0"/>
          </a:p>
          <a:p>
            <a:r>
              <a:rPr lang="en-US" b="1" dirty="0"/>
              <a:t>Life expectancy at </a:t>
            </a:r>
            <a:r>
              <a:rPr lang="en-US" b="1" dirty="0" smtClean="0"/>
              <a:t>birth – 72.</a:t>
            </a:r>
            <a:r>
              <a:rPr lang="ka-GE" b="1" dirty="0" smtClean="0"/>
              <a:t>7</a:t>
            </a:r>
            <a:endParaRPr lang="en-US" b="1" dirty="0"/>
          </a:p>
        </p:txBody>
      </p:sp>
      <p:pic>
        <p:nvPicPr>
          <p:cNvPr id="3074" name="Picture 2" descr="http://geostat.ge/images/census-ge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 t="23283" r="28011" b="47164"/>
          <a:stretch/>
        </p:blipFill>
        <p:spPr bwMode="auto">
          <a:xfrm>
            <a:off x="420139" y="1254461"/>
            <a:ext cx="928047" cy="4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economic grow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economic growt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Image result for economic growt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 r="24251"/>
          <a:stretch/>
        </p:blipFill>
        <p:spPr bwMode="auto">
          <a:xfrm>
            <a:off x="68545" y="4068896"/>
            <a:ext cx="644804" cy="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health syste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https://media.licdn.com/mpr/mpr/AAEAAQAAAAAAAAXQAAAAJDUyYTU4YzIwLTFmNmUtNDMwNC05OWE2LWFlMWNmZTVhOWVhMQ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443175"/>
            <a:ext cx="997733" cy="5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maternal and child health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r="52790"/>
          <a:stretch/>
        </p:blipFill>
        <p:spPr bwMode="auto">
          <a:xfrm>
            <a:off x="2333767" y="2870570"/>
            <a:ext cx="714233" cy="88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3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8468"/>
            <a:ext cx="7886700" cy="971839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 years: Collapse,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Stabilization, Acceleration, Development …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747229"/>
              </p:ext>
            </p:extLst>
          </p:nvPr>
        </p:nvGraphicFramePr>
        <p:xfrm>
          <a:off x="228600" y="1466603"/>
          <a:ext cx="8286750" cy="469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1555512"/>
            <a:ext cx="922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Civil war</a:t>
            </a:r>
          </a:p>
        </p:txBody>
      </p:sp>
    </p:spTree>
    <p:extLst>
      <p:ext uri="{BB962C8B-B14F-4D97-AF65-F5344CB8AC3E}">
        <p14:creationId xmlns:p14="http://schemas.microsoft.com/office/powerpoint/2010/main" val="64588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853292916"/>
              </p:ext>
            </p:extLst>
          </p:nvPr>
        </p:nvGraphicFramePr>
        <p:xfrm>
          <a:off x="-381000" y="1115060"/>
          <a:ext cx="5622020" cy="2392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Rectangle 35"/>
          <p:cNvSpPr/>
          <p:nvPr/>
        </p:nvSpPr>
        <p:spPr>
          <a:xfrm>
            <a:off x="0" y="660485"/>
            <a:ext cx="9144000" cy="382089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Economic Growth</a:t>
            </a:r>
            <a:endParaRPr lang="ka-GE" b="1" dirty="0">
              <a:solidFill>
                <a:schemeClr val="bg1"/>
              </a:solidFill>
              <a:latin typeface="BPG Mrgvlovani Caps 2010" panose="02000503000000020004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859038" y="1165429"/>
            <a:ext cx="33795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buClr>
                <a:srgbClr val="EC0000"/>
              </a:buClr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Average GDP growth during </a:t>
            </a:r>
            <a:r>
              <a:rPr lang="ka-G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ka-G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-2016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when most of Georgia’s neighbors were in or close to recession.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5082627" y="1282238"/>
            <a:ext cx="698972" cy="39241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95"/>
            <a:r>
              <a:rPr lang="en-US" sz="1600" b="1" dirty="0">
                <a:solidFill>
                  <a:schemeClr val="bg1"/>
                </a:solidFill>
              </a:rPr>
              <a:t>3</a:t>
            </a:r>
            <a:r>
              <a:rPr lang="ka-GE" sz="1600" b="1" dirty="0">
                <a:solidFill>
                  <a:schemeClr val="bg1"/>
                </a:solidFill>
              </a:rPr>
              <a:t>.5</a:t>
            </a:r>
            <a:r>
              <a:rPr lang="en-US" sz="1600" b="1" dirty="0">
                <a:solidFill>
                  <a:schemeClr val="bg1"/>
                </a:solidFill>
              </a:rPr>
              <a:t> %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855028" y="1904093"/>
            <a:ext cx="2952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EC0000"/>
              </a:buClr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Average economic growth in 11 months of </a:t>
            </a:r>
            <a:r>
              <a:rPr lang="ka-G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2017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5029200" y="2489365"/>
            <a:ext cx="735227" cy="35653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95">
              <a:spcBef>
                <a:spcPct val="20000"/>
              </a:spcBef>
              <a:buClr>
                <a:srgbClr val="EC0000"/>
              </a:buClr>
            </a:pPr>
            <a:r>
              <a:rPr lang="ka-GE" sz="1600" b="1" dirty="0">
                <a:solidFill>
                  <a:schemeClr val="bg1"/>
                </a:solidFill>
              </a:rPr>
              <a:t>4.9</a:t>
            </a:r>
            <a:r>
              <a:rPr lang="en-US" sz="1600" b="1" dirty="0">
                <a:solidFill>
                  <a:schemeClr val="bg1"/>
                </a:solidFill>
              </a:rPr>
              <a:t> %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851018" y="2432785"/>
            <a:ext cx="3206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EC0000"/>
              </a:buClr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Average real GDP growth projection in 2018-2022, according to IMF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5047327" y="1904093"/>
            <a:ext cx="698972" cy="392415"/>
          </a:xfrm>
          <a:prstGeom prst="roundRect">
            <a:avLst/>
          </a:prstGeom>
          <a:solidFill>
            <a:srgbClr val="2B9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95">
              <a:spcBef>
                <a:spcPct val="20000"/>
              </a:spcBef>
              <a:buClr>
                <a:srgbClr val="EC0000"/>
              </a:buClr>
            </a:pPr>
            <a:r>
              <a:rPr lang="en-US" sz="1600" b="1" dirty="0">
                <a:solidFill>
                  <a:schemeClr val="bg1"/>
                </a:solidFill>
              </a:rPr>
              <a:t>4.</a:t>
            </a:r>
            <a:r>
              <a:rPr lang="ka-GE" sz="1600" b="1" dirty="0">
                <a:solidFill>
                  <a:schemeClr val="bg1"/>
                </a:solidFill>
              </a:rPr>
              <a:t>8</a:t>
            </a:r>
            <a:r>
              <a:rPr lang="en-US" sz="1600" b="1" dirty="0">
                <a:solidFill>
                  <a:schemeClr val="bg1"/>
                </a:solidFill>
              </a:rPr>
              <a:t> %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136361561"/>
              </p:ext>
            </p:extLst>
          </p:nvPr>
        </p:nvGraphicFramePr>
        <p:xfrm>
          <a:off x="1371600" y="3657600"/>
          <a:ext cx="531422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47331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612320"/>
            <a:ext cx="9144000" cy="382089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Unemployment and Poverty Indicators</a:t>
            </a:r>
            <a:endParaRPr lang="ka-GE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786126183"/>
              </p:ext>
            </p:extLst>
          </p:nvPr>
        </p:nvGraphicFramePr>
        <p:xfrm>
          <a:off x="5542" y="1173303"/>
          <a:ext cx="4820010" cy="1950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055508" y="1295248"/>
            <a:ext cx="3909320" cy="738664"/>
            <a:chOff x="6740677" y="949887"/>
            <a:chExt cx="5212426" cy="984883"/>
          </a:xfrm>
        </p:grpSpPr>
        <p:sp>
          <p:nvSpPr>
            <p:cNvPr id="30" name="Rounded Rectangle 29"/>
            <p:cNvSpPr/>
            <p:nvPr/>
          </p:nvSpPr>
          <p:spPr>
            <a:xfrm>
              <a:off x="6740677" y="982921"/>
              <a:ext cx="961702" cy="587720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5"/>
              <a:r>
                <a:rPr lang="en-US" sz="1400" b="1" dirty="0">
                  <a:solidFill>
                    <a:schemeClr val="bg1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2016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44312" y="949887"/>
              <a:ext cx="4108791" cy="984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20000"/>
                </a:spcBef>
                <a:buClr>
                  <a:srgbClr val="EC0000"/>
                </a:buClr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annual unemployment rate reached its lowest point in 13 years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55509" y="2094096"/>
            <a:ext cx="3821165" cy="738664"/>
            <a:chOff x="6740676" y="1842463"/>
            <a:chExt cx="4604493" cy="984886"/>
          </a:xfrm>
        </p:grpSpPr>
        <p:sp>
          <p:nvSpPr>
            <p:cNvPr id="31" name="Rounded Rectangle 30"/>
            <p:cNvSpPr/>
            <p:nvPr/>
          </p:nvSpPr>
          <p:spPr>
            <a:xfrm>
              <a:off x="6740676" y="2018416"/>
              <a:ext cx="961703" cy="632979"/>
            </a:xfrm>
            <a:prstGeom prst="roundRect">
              <a:avLst/>
            </a:prstGeom>
            <a:solidFill>
              <a:srgbClr val="298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595">
                <a:buClr>
                  <a:srgbClr val="EC0000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2009-2016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738083" y="1842463"/>
              <a:ext cx="3607086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20000"/>
                </a:spcBef>
                <a:buClr>
                  <a:srgbClr val="EC0000"/>
                </a:buClr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Decreasing trend of unemployment rate</a:t>
              </a:r>
            </a:p>
          </p:txBody>
        </p:sp>
      </p:grp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475888411"/>
              </p:ext>
            </p:extLst>
          </p:nvPr>
        </p:nvGraphicFramePr>
        <p:xfrm>
          <a:off x="117834" y="3505201"/>
          <a:ext cx="4319834" cy="2467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949151966"/>
              </p:ext>
            </p:extLst>
          </p:nvPr>
        </p:nvGraphicFramePr>
        <p:xfrm>
          <a:off x="4572000" y="3429000"/>
          <a:ext cx="4369324" cy="254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375239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86314" cy="620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14" y="1"/>
            <a:ext cx="4557686" cy="62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t="83282" r="76198" b="8359"/>
          <a:stretch/>
        </p:blipFill>
        <p:spPr bwMode="auto">
          <a:xfrm>
            <a:off x="0" y="1"/>
            <a:ext cx="728330" cy="5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t="83282" r="76198" b="8359"/>
          <a:stretch/>
        </p:blipFill>
        <p:spPr bwMode="auto">
          <a:xfrm>
            <a:off x="4586314" y="7508"/>
            <a:ext cx="728330" cy="5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82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905" y="762000"/>
            <a:ext cx="7754115" cy="531395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Non-communicable diseases are the primary driver of overall disease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burden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1306577" y="1781734"/>
            <a:ext cx="6530847" cy="3292429"/>
            <a:chOff x="1185838" y="1462310"/>
            <a:chExt cx="6100787" cy="4109815"/>
          </a:xfrm>
        </p:grpSpPr>
        <p:grpSp>
          <p:nvGrpSpPr>
            <p:cNvPr id="8" name="Group 27"/>
            <p:cNvGrpSpPr/>
            <p:nvPr/>
          </p:nvGrpSpPr>
          <p:grpSpPr>
            <a:xfrm>
              <a:off x="1185838" y="1782160"/>
              <a:ext cx="6100787" cy="3789965"/>
              <a:chOff x="1213407" y="1313336"/>
              <a:chExt cx="6125094" cy="3581664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213407" y="3015687"/>
                <a:ext cx="800234" cy="32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prstClr val="white">
                        <a:lumMod val="50000"/>
                      </a:prstClr>
                    </a:solidFill>
                    <a:latin typeface="Arial"/>
                  </a:rPr>
                  <a:t>1990</a:t>
                </a:r>
              </a:p>
            </p:txBody>
          </p:sp>
          <p:graphicFrame>
            <p:nvGraphicFramePr>
              <p:cNvPr id="5" name="Chart 4"/>
              <p:cNvGraphicFramePr>
                <a:graphicFrameLocks/>
              </p:cNvGraphicFramePr>
              <p:nvPr>
                <p:extLst/>
              </p:nvPr>
            </p:nvGraphicFramePr>
            <p:xfrm>
              <a:off x="1466849" y="1313336"/>
              <a:ext cx="2120811" cy="21480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9" name="Oval 18"/>
              <p:cNvSpPr/>
              <p:nvPr/>
            </p:nvSpPr>
            <p:spPr bwMode="auto">
              <a:xfrm>
                <a:off x="1594535" y="1452024"/>
                <a:ext cx="1858756" cy="1902217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6916" indent="-86916">
                  <a:spcBef>
                    <a:spcPct val="50000"/>
                  </a:spcBef>
                  <a:buFontTx/>
                  <a:buChar char="•"/>
                </a:pPr>
                <a:endParaRPr lang="en-US" sz="975" b="0">
                  <a:solidFill>
                    <a:srgbClr val="021F43"/>
                  </a:solidFill>
                  <a:cs typeface="Times New Roman" pitchFamily="18" charset="0"/>
                </a:endParaRPr>
              </a:p>
            </p:txBody>
          </p:sp>
          <p:graphicFrame>
            <p:nvGraphicFramePr>
              <p:cNvPr id="7" name="Chart 6"/>
              <p:cNvGraphicFramePr>
                <a:graphicFrameLocks/>
              </p:cNvGraphicFramePr>
              <p:nvPr>
                <p:extLst/>
              </p:nvPr>
            </p:nvGraphicFramePr>
            <p:xfrm>
              <a:off x="2560433" y="1534560"/>
              <a:ext cx="2457451" cy="23907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1" name="Oval 20"/>
              <p:cNvSpPr/>
              <p:nvPr/>
            </p:nvSpPr>
            <p:spPr bwMode="auto">
              <a:xfrm>
                <a:off x="2686866" y="1664553"/>
                <a:ext cx="2212023" cy="212964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86916" indent="-86916">
                  <a:spcBef>
                    <a:spcPct val="50000"/>
                  </a:spcBef>
                  <a:buFontTx/>
                  <a:buChar char="•"/>
                </a:pPr>
                <a:endParaRPr lang="en-US" sz="975" b="0">
                  <a:solidFill>
                    <a:srgbClr val="021F43"/>
                  </a:solidFill>
                  <a:cs typeface="Times New Roman" pitchFamily="18" charset="0"/>
                </a:endParaRPr>
              </a:p>
            </p:txBody>
          </p:sp>
          <p:graphicFrame>
            <p:nvGraphicFramePr>
              <p:cNvPr id="6" name="Chart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32399106"/>
                  </p:ext>
                </p:extLst>
              </p:nvPr>
            </p:nvGraphicFramePr>
            <p:xfrm>
              <a:off x="3715507" y="1860474"/>
              <a:ext cx="2895600" cy="303452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0" name="TextBox 9"/>
              <p:cNvSpPr txBox="1"/>
              <p:nvPr/>
            </p:nvSpPr>
            <p:spPr>
              <a:xfrm>
                <a:off x="2379297" y="3531709"/>
                <a:ext cx="800234" cy="353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prstClr val="white">
                        <a:lumMod val="50000"/>
                      </a:prstClr>
                    </a:solidFill>
                    <a:latin typeface="Arial"/>
                  </a:rPr>
                  <a:t>2005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432756" y="4221586"/>
                <a:ext cx="800234" cy="381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 smtClean="0">
                    <a:solidFill>
                      <a:srgbClr val="021F43"/>
                    </a:solidFill>
                    <a:latin typeface="Arial"/>
                  </a:rPr>
                  <a:t>2015</a:t>
                </a:r>
                <a:endParaRPr lang="en-US" sz="1500" dirty="0">
                  <a:solidFill>
                    <a:srgbClr val="021F43"/>
                  </a:solidFill>
                  <a:latin typeface="Arial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617444" y="1653720"/>
                <a:ext cx="1044586" cy="32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0000"/>
                    </a:solidFill>
                    <a:latin typeface="Arial"/>
                  </a:rPr>
                  <a:t>Injuries</a:t>
                </a:r>
                <a:endParaRPr lang="en-US" sz="1350" b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643052" y="1814480"/>
                <a:ext cx="1695449" cy="54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srgbClr val="000000"/>
                    </a:solidFill>
                    <a:latin typeface="Arial"/>
                  </a:rPr>
                  <a:t>Communicable</a:t>
                </a:r>
              </a:p>
              <a:p>
                <a:pPr algn="ctr"/>
                <a:r>
                  <a:rPr lang="en-US" sz="1200" b="0" dirty="0">
                    <a:solidFill>
                      <a:srgbClr val="000000"/>
                    </a:solidFill>
                    <a:latin typeface="Arial"/>
                  </a:rPr>
                  <a:t>diseases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843325" y="3455245"/>
                <a:ext cx="2702004" cy="5446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200" b="0" dirty="0">
                    <a:solidFill>
                      <a:prstClr val="white"/>
                    </a:solidFill>
                    <a:latin typeface="Arial"/>
                  </a:rPr>
                  <a:t>Non-communicable</a:t>
                </a:r>
              </a:p>
              <a:p>
                <a:pPr algn="ctr"/>
                <a:r>
                  <a:rPr lang="en-US" sz="1200" b="0" dirty="0">
                    <a:solidFill>
                      <a:prstClr val="white"/>
                    </a:solidFill>
                    <a:latin typeface="Arial"/>
                  </a:rPr>
                  <a:t>diseases</a:t>
                </a:r>
              </a:p>
            </p:txBody>
          </p:sp>
          <p:cxnSp>
            <p:nvCxnSpPr>
              <p:cNvPr id="23" name="Straight Connector 22"/>
              <p:cNvCxnSpPr>
                <a:stCxn id="12" idx="2"/>
              </p:cNvCxnSpPr>
              <p:nvPr/>
            </p:nvCxnSpPr>
            <p:spPr bwMode="auto">
              <a:xfrm flipH="1">
                <a:off x="5127670" y="1980484"/>
                <a:ext cx="12067" cy="211742"/>
              </a:xfrm>
              <a:prstGeom prst="line">
                <a:avLst/>
              </a:prstGeom>
              <a:ln w="158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auto">
              <a:xfrm flipH="1">
                <a:off x="5789321" y="2118809"/>
                <a:ext cx="173332" cy="214932"/>
              </a:xfrm>
              <a:prstGeom prst="line">
                <a:avLst/>
              </a:prstGeom>
              <a:ln w="158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2033500" y="1462310"/>
              <a:ext cx="4362450" cy="374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50" dirty="0">
                  <a:solidFill>
                    <a:srgbClr val="021F43"/>
                  </a:solidFill>
                  <a:latin typeface="Arial"/>
                </a:rPr>
                <a:t>Cause of Burden of Disease (DALYs)</a:t>
              </a:r>
            </a:p>
          </p:txBody>
        </p:sp>
      </p:grpSp>
      <p:sp>
        <p:nvSpPr>
          <p:cNvPr id="20" name="Footer Placeholder 3"/>
          <p:cNvSpPr>
            <a:spLocks noGrp="1"/>
          </p:cNvSpPr>
          <p:nvPr>
            <p:ph type="ftr" sz="quarter" idx="20"/>
          </p:nvPr>
        </p:nvSpPr>
        <p:spPr>
          <a:xfrm>
            <a:off x="228600" y="5811946"/>
            <a:ext cx="8077200" cy="1524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Source:  WHO-Global health Observatory (GHO)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Ch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608464"/>
              </p:ext>
            </p:extLst>
          </p:nvPr>
        </p:nvGraphicFramePr>
        <p:xfrm>
          <a:off x="4579089" y="914400"/>
          <a:ext cx="4278096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555558"/>
              </p:ext>
            </p:extLst>
          </p:nvPr>
        </p:nvGraphicFramePr>
        <p:xfrm>
          <a:off x="235689" y="1016613"/>
          <a:ext cx="411479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3600" y="5334000"/>
            <a:ext cx="2621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Data for 2017 are preliminary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35689" y="152400"/>
            <a:ext cx="434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Incidence of TB, 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Georgia, WHO European Region, CIS, 1990-2016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115669"/>
            <a:ext cx="434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Incidence of HIV, 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Georgia, WHO European Region, CIS, 1990-2017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Ch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433769"/>
              </p:ext>
            </p:extLst>
          </p:nvPr>
        </p:nvGraphicFramePr>
        <p:xfrm>
          <a:off x="4815815" y="914400"/>
          <a:ext cx="4041369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909188"/>
              </p:ext>
            </p:extLst>
          </p:nvPr>
        </p:nvGraphicFramePr>
        <p:xfrm>
          <a:off x="457201" y="1066800"/>
          <a:ext cx="411479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05200" y="5701099"/>
            <a:ext cx="2621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Data for 2017 are preliminary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35689" y="152400"/>
            <a:ext cx="434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Maternal Mortality ratio per 100000 live birth, 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Georgia, WHO European Region, EU, 2000-2017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115669"/>
            <a:ext cx="434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Infant Mortality ratio per 1000 live birth, 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Georgia, WHO European Region, EU, 2000-2017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სოფლის ექიმი პჯდ საბჭო 21 01 14 (4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სოფლის ექიმი პჯდ საბჭო 21 01 14 (4)</Template>
  <TotalTime>6251</TotalTime>
  <Words>791</Words>
  <Application>Microsoft Office PowerPoint</Application>
  <PresentationFormat>On-screen Show (4:3)</PresentationFormat>
  <Paragraphs>162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სოფლის ექიმი პჯდ საბჭო 21 01 14 (4)</vt:lpstr>
      <vt:lpstr>Microsoft Excel Chart</vt:lpstr>
      <vt:lpstr> HEALTH SYSTEM ACHIEVEMENTS AND CHALLENGES GEORGIA   </vt:lpstr>
      <vt:lpstr>Demographic and Socio-Economic Situation, 2016 </vt:lpstr>
      <vt:lpstr>25 years: Collapse, Stabilization, Acceleration, Development …</vt:lpstr>
      <vt:lpstr>PowerPoint Presentation</vt:lpstr>
      <vt:lpstr>PowerPoint Presentation</vt:lpstr>
      <vt:lpstr>PowerPoint Presentation</vt:lpstr>
      <vt:lpstr>Non-communicable diseases are the primary driver of overall disease burden</vt:lpstr>
      <vt:lpstr>PowerPoint Presentation</vt:lpstr>
      <vt:lpstr>PowerPoint Presentation</vt:lpstr>
      <vt:lpstr>Universal Health Care – Socially Oriented Political Platform </vt:lpstr>
      <vt:lpstr>Health sector expenditures</vt:lpstr>
      <vt:lpstr>Coverage of Healthcare services</vt:lpstr>
      <vt:lpstr>National Hepatitis C Elimination Program  </vt:lpstr>
      <vt:lpstr>PowerPoint Presentation</vt:lpstr>
      <vt:lpstr>Main Challenges and future plans… </vt:lpstr>
      <vt:lpstr>PowerPoint Presentation</vt:lpstr>
    </vt:vector>
  </TitlesOfParts>
  <Company>SSA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Nino Berdzuli</dc:creator>
  <cp:lastModifiedBy>Sopo Belkania</cp:lastModifiedBy>
  <cp:revision>694</cp:revision>
  <cp:lastPrinted>2018-01-18T15:42:53Z</cp:lastPrinted>
  <dcterms:created xsi:type="dcterms:W3CDTF">2012-02-03T10:47:59Z</dcterms:created>
  <dcterms:modified xsi:type="dcterms:W3CDTF">2018-01-18T16:11:50Z</dcterms:modified>
</cp:coreProperties>
</file>